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421" r:id="rId3"/>
    <p:sldId id="407" r:id="rId4"/>
    <p:sldId id="406" r:id="rId5"/>
    <p:sldId id="413" r:id="rId6"/>
    <p:sldId id="412" r:id="rId7"/>
    <p:sldId id="414" r:id="rId8"/>
    <p:sldId id="415" r:id="rId9"/>
    <p:sldId id="420" r:id="rId10"/>
    <p:sldId id="416" r:id="rId11"/>
    <p:sldId id="418" r:id="rId12"/>
    <p:sldId id="419" r:id="rId13"/>
    <p:sldId id="409" r:id="rId14"/>
    <p:sldId id="410" r:id="rId15"/>
    <p:sldId id="411" r:id="rId16"/>
    <p:sldId id="396" r:id="rId17"/>
    <p:sldId id="397" r:id="rId18"/>
    <p:sldId id="398" r:id="rId19"/>
    <p:sldId id="399" r:id="rId20"/>
    <p:sldId id="400" r:id="rId21"/>
    <p:sldId id="402" r:id="rId22"/>
    <p:sldId id="403" r:id="rId23"/>
    <p:sldId id="404" r:id="rId24"/>
    <p:sldId id="401" r:id="rId25"/>
    <p:sldId id="405" r:id="rId26"/>
    <p:sldId id="272" r:id="rId27"/>
    <p:sldId id="289" r:id="rId28"/>
    <p:sldId id="290" r:id="rId29"/>
    <p:sldId id="292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6" r:id="rId41"/>
    <p:sldId id="307" r:id="rId42"/>
    <p:sldId id="305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34" r:id="rId55"/>
    <p:sldId id="337" r:id="rId56"/>
    <p:sldId id="338" r:id="rId57"/>
    <p:sldId id="344" r:id="rId58"/>
    <p:sldId id="345" r:id="rId59"/>
    <p:sldId id="370" r:id="rId60"/>
    <p:sldId id="371" r:id="rId61"/>
    <p:sldId id="373" r:id="rId62"/>
    <p:sldId id="374" r:id="rId63"/>
    <p:sldId id="375" r:id="rId64"/>
    <p:sldId id="378" r:id="rId65"/>
    <p:sldId id="382" r:id="rId66"/>
    <p:sldId id="384" r:id="rId67"/>
    <p:sldId id="385" r:id="rId68"/>
    <p:sldId id="392" r:id="rId6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A6EA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4523" autoAdjust="0"/>
  </p:normalViewPr>
  <p:slideViewPr>
    <p:cSldViewPr snapToGrid="0">
      <p:cViewPr varScale="1">
        <p:scale>
          <a:sx n="42" d="100"/>
          <a:sy n="42" d="100"/>
        </p:scale>
        <p:origin x="150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5D4ED-F55C-43CB-AD61-BB857836546F}" type="datetimeFigureOut">
              <a:rPr lang="fr-FR" smtClean="0"/>
              <a:t>03/08/2017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1FF82-32EB-4292-BA3F-D0EBE2BE752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080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1FF82-32EB-4292-BA3F-D0EBE2BE752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232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C2B1-B931-48D0-80A6-16F3252DD2AF}" type="datetimeFigureOut">
              <a:rPr lang="fr-FR" smtClean="0"/>
              <a:t>03/08/2017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0684-ACEE-42DE-8C1F-9FC51A4D01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321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C2B1-B931-48D0-80A6-16F3252DD2AF}" type="datetimeFigureOut">
              <a:rPr lang="fr-FR" smtClean="0"/>
              <a:t>03/08/2017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0684-ACEE-42DE-8C1F-9FC51A4D01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267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C2B1-B931-48D0-80A6-16F3252DD2AF}" type="datetimeFigureOut">
              <a:rPr lang="fr-FR" smtClean="0"/>
              <a:t>03/08/2017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0684-ACEE-42DE-8C1F-9FC51A4D01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374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C2B1-B931-48D0-80A6-16F3252DD2AF}" type="datetimeFigureOut">
              <a:rPr lang="fr-FR" smtClean="0"/>
              <a:t>03/08/2017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0684-ACEE-42DE-8C1F-9FC51A4D01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46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C2B1-B931-48D0-80A6-16F3252DD2AF}" type="datetimeFigureOut">
              <a:rPr lang="fr-FR" smtClean="0"/>
              <a:t>03/08/2017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0684-ACEE-42DE-8C1F-9FC51A4D01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C2B1-B931-48D0-80A6-16F3252DD2AF}" type="datetimeFigureOut">
              <a:rPr lang="fr-FR" smtClean="0"/>
              <a:t>03/08/2017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0684-ACEE-42DE-8C1F-9FC51A4D01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028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C2B1-B931-48D0-80A6-16F3252DD2AF}" type="datetimeFigureOut">
              <a:rPr lang="fr-FR" smtClean="0"/>
              <a:t>03/08/2017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0684-ACEE-42DE-8C1F-9FC51A4D01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4061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C2B1-B931-48D0-80A6-16F3252DD2AF}" type="datetimeFigureOut">
              <a:rPr lang="fr-FR" smtClean="0"/>
              <a:t>03/08/2017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0684-ACEE-42DE-8C1F-9FC51A4D01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4359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C2B1-B931-48D0-80A6-16F3252DD2AF}" type="datetimeFigureOut">
              <a:rPr lang="fr-FR" smtClean="0"/>
              <a:t>03/08/2017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0684-ACEE-42DE-8C1F-9FC51A4D01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989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C2B1-B931-48D0-80A6-16F3252DD2AF}" type="datetimeFigureOut">
              <a:rPr lang="fr-FR" smtClean="0"/>
              <a:t>03/08/2017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0684-ACEE-42DE-8C1F-9FC51A4D01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3996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C2B1-B931-48D0-80A6-16F3252DD2AF}" type="datetimeFigureOut">
              <a:rPr lang="fr-FR" smtClean="0"/>
              <a:t>03/08/2017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90684-ACEE-42DE-8C1F-9FC51A4D01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626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8C2B1-B931-48D0-80A6-16F3252DD2AF}" type="datetimeFigureOut">
              <a:rPr lang="fr-FR" smtClean="0"/>
              <a:t>03/08/2017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90684-ACEE-42DE-8C1F-9FC51A4D01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325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051424"/>
            <a:ext cx="12192000" cy="2369490"/>
          </a:xfrm>
          <a:prstGeom prst="rect">
            <a:avLst/>
          </a:prstGeom>
          <a:solidFill>
            <a:srgbClr val="B2B2B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0" y="2313819"/>
            <a:ext cx="12192000" cy="1868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0" y="4182374"/>
            <a:ext cx="12192000" cy="63611"/>
          </a:xfrm>
          <a:prstGeom prst="rect">
            <a:avLst/>
          </a:prstGeom>
          <a:solidFill>
            <a:srgbClr val="4EA6EA"/>
          </a:solidFill>
          <a:ln>
            <a:solidFill>
              <a:srgbClr val="4EA6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701537"/>
            <a:ext cx="9144000" cy="717509"/>
          </a:xfrm>
        </p:spPr>
        <p:txBody>
          <a:bodyPr>
            <a:noAutofit/>
          </a:bodyPr>
          <a:lstStyle/>
          <a:p>
            <a:r>
              <a:rPr lang="es-CO" sz="4000" dirty="0"/>
              <a:t>Metodología Scrum</a:t>
            </a:r>
            <a:endParaRPr lang="fr-FR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94631"/>
            <a:ext cx="9144000" cy="548543"/>
          </a:xfrm>
        </p:spPr>
        <p:txBody>
          <a:bodyPr/>
          <a:lstStyle/>
          <a:p>
            <a:r>
              <a:rPr lang="es-CO" dirty="0"/>
              <a:t>Daniel Buitrago</a:t>
            </a:r>
            <a:endParaRPr lang="fr-FR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260" y="5287601"/>
            <a:ext cx="323850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02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Riesgo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CO" dirty="0" smtClean="0"/>
              <a:t>Incluso después de un amplio entrenamiento, es posible que los representantes de servicio al cliente no estén listos para tomar pedidos el día oficial del lanzamiento.</a:t>
            </a:r>
          </a:p>
          <a:p>
            <a:r>
              <a:rPr lang="es-CO" dirty="0" smtClean="0"/>
              <a:t>Es posible que los pintores se retrasen debido a las fuertes lluvias, lo que podría influir negativamente en el cronograma del proyecto</a:t>
            </a:r>
            <a:endParaRPr lang="fr-F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CO" dirty="0" smtClean="0"/>
              <a:t>Problema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CO" dirty="0" smtClean="0"/>
              <a:t>La financiación no es aprobada.</a:t>
            </a:r>
          </a:p>
          <a:p>
            <a:r>
              <a:rPr lang="es-CO" dirty="0" smtClean="0"/>
              <a:t>Los requisitos no son claros.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9533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Procedimiento de gestión de riesgos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O" dirty="0" smtClean="0"/>
              <a:t>La gestión de riesgos se compone de cinco pasos:</a:t>
            </a:r>
          </a:p>
          <a:p>
            <a:endParaRPr lang="es-CO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O" b="1" dirty="0" smtClean="0"/>
              <a:t>Identificación</a:t>
            </a:r>
          </a:p>
          <a:p>
            <a:pPr marL="914400" lvl="2" indent="0">
              <a:buNone/>
            </a:pPr>
            <a:r>
              <a:rPr lang="es-CO" dirty="0" smtClean="0"/>
              <a:t>El uso de diversas técnicas para identificar todos los riesgos potenciales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CO" b="1" dirty="0" smtClean="0"/>
              <a:t>Evaluación</a:t>
            </a:r>
          </a:p>
          <a:p>
            <a:pPr marL="914400" lvl="2" indent="0">
              <a:buNone/>
            </a:pPr>
            <a:r>
              <a:rPr lang="es-CO" dirty="0" smtClean="0"/>
              <a:t>Evaluación y la estimación de los riesgos identificados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CO" b="1" dirty="0" smtClean="0"/>
              <a:t>Priorización</a:t>
            </a:r>
          </a:p>
          <a:p>
            <a:pPr marL="914400" lvl="2" indent="0">
              <a:buNone/>
            </a:pPr>
            <a:r>
              <a:rPr lang="es-CO" dirty="0" smtClean="0"/>
              <a:t>Priorización de riesgo a ser incluido en el </a:t>
            </a:r>
            <a:r>
              <a:rPr lang="es-CO" dirty="0" err="1" smtClean="0"/>
              <a:t>prioritized</a:t>
            </a:r>
            <a:r>
              <a:rPr lang="es-CO" dirty="0" smtClean="0"/>
              <a:t> </a:t>
            </a:r>
            <a:r>
              <a:rPr lang="es-CO" dirty="0" err="1" smtClean="0"/>
              <a:t>product</a:t>
            </a:r>
            <a:r>
              <a:rPr lang="es-CO" dirty="0" smtClean="0"/>
              <a:t> </a:t>
            </a:r>
            <a:r>
              <a:rPr lang="es-CO" dirty="0" err="1" smtClean="0"/>
              <a:t>backlog</a:t>
            </a:r>
            <a:endParaRPr lang="es-CO" dirty="0" smtClean="0"/>
          </a:p>
          <a:p>
            <a:pPr marL="971550" lvl="1" indent="-514350">
              <a:buFont typeface="+mj-lt"/>
              <a:buAutoNum type="arabicPeriod"/>
            </a:pPr>
            <a:r>
              <a:rPr lang="es-CO" b="1" dirty="0" smtClean="0"/>
              <a:t>Mitigación</a:t>
            </a:r>
          </a:p>
          <a:p>
            <a:pPr marL="914400" lvl="2" indent="0">
              <a:buNone/>
            </a:pPr>
            <a:r>
              <a:rPr lang="es-CO" dirty="0" smtClean="0"/>
              <a:t>Desarrollo de una estrategia adecuada para hacer frente al riesgo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CO" b="1" dirty="0" smtClean="0"/>
              <a:t>Comunicación</a:t>
            </a:r>
          </a:p>
          <a:p>
            <a:pPr marL="914400" lvl="2" indent="0">
              <a:buNone/>
            </a:pPr>
            <a:r>
              <a:rPr lang="es-CO" dirty="0" smtClean="0"/>
              <a:t>Comunicación de los resultados de los primeros cuatro pasos a los socios apropiados.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2804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Técnicas de identificación de riesgo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b="1" dirty="0" smtClean="0"/>
              <a:t>Lecciones aprendidas de retrospectiva de sprint o de procesos de retrospectiva del proyecto</a:t>
            </a:r>
          </a:p>
          <a:p>
            <a:pPr marL="457200" lvl="1" indent="0">
              <a:buNone/>
            </a:pPr>
            <a:r>
              <a:rPr lang="es-CO" dirty="0" smtClean="0"/>
              <a:t>Aprender de proyectos similares y de </a:t>
            </a:r>
            <a:r>
              <a:rPr lang="es-CO" dirty="0" err="1" smtClean="0"/>
              <a:t>Sprints</a:t>
            </a:r>
            <a:r>
              <a:rPr lang="es-CO" dirty="0" smtClean="0"/>
              <a:t> anteriores.</a:t>
            </a:r>
          </a:p>
          <a:p>
            <a:pPr marL="514350" indent="-514350">
              <a:buFont typeface="+mj-lt"/>
              <a:buAutoNum type="arabicPeriod"/>
            </a:pPr>
            <a:r>
              <a:rPr lang="es-CO" b="1" dirty="0" smtClean="0"/>
              <a:t>Lista de chequeo (</a:t>
            </a:r>
            <a:r>
              <a:rPr lang="es-CO" b="1" dirty="0" err="1" smtClean="0"/>
              <a:t>Risk</a:t>
            </a:r>
            <a:r>
              <a:rPr lang="es-CO" b="1" dirty="0" smtClean="0"/>
              <a:t> </a:t>
            </a:r>
            <a:r>
              <a:rPr lang="es-CO" b="1" dirty="0" err="1" smtClean="0"/>
              <a:t>Checklists</a:t>
            </a:r>
            <a:r>
              <a:rPr lang="es-CO" b="1" dirty="0" smtClean="0"/>
              <a:t>)</a:t>
            </a:r>
          </a:p>
          <a:p>
            <a:pPr marL="457200" lvl="1" indent="0">
              <a:buNone/>
            </a:pPr>
            <a:r>
              <a:rPr lang="es-CO" dirty="0" smtClean="0"/>
              <a:t>Puede incluir puntos clave a tener en cuenta cuando se identifican los riesgos comúnmente encontrados en proyectos Scrum. Las listas de verificación son herramientas valiosas para ayudar a asegurar un nivel de identificación de riesgo detallado.</a:t>
            </a:r>
          </a:p>
          <a:p>
            <a:pPr marL="514350" indent="-514350">
              <a:buFont typeface="+mj-lt"/>
              <a:buAutoNum type="arabicPeriod"/>
            </a:pPr>
            <a:r>
              <a:rPr lang="es-CO" b="1" dirty="0" smtClean="0"/>
              <a:t>Lista corta de riesgos (</a:t>
            </a:r>
            <a:r>
              <a:rPr lang="es-CO" b="1" dirty="0" err="1" smtClean="0"/>
              <a:t>Risk</a:t>
            </a:r>
            <a:r>
              <a:rPr lang="es-CO" b="1" dirty="0" smtClean="0"/>
              <a:t> </a:t>
            </a:r>
            <a:r>
              <a:rPr lang="es-CO" b="1" dirty="0" err="1" smtClean="0"/>
              <a:t>prompt</a:t>
            </a:r>
            <a:r>
              <a:rPr lang="es-CO" b="1" dirty="0" smtClean="0"/>
              <a:t> </a:t>
            </a:r>
            <a:r>
              <a:rPr lang="es-CO" b="1" dirty="0" err="1" smtClean="0"/>
              <a:t>lists</a:t>
            </a:r>
            <a:r>
              <a:rPr lang="es-CO" b="1" dirty="0" smtClean="0"/>
              <a:t>)</a:t>
            </a:r>
          </a:p>
          <a:p>
            <a:pPr marL="457200" lvl="1" indent="0">
              <a:buNone/>
            </a:pPr>
            <a:r>
              <a:rPr lang="es-CO" dirty="0" smtClean="0"/>
              <a:t>Se utiliza para estimular pensamientos con respecto a la fuente de donde los riesgos se pueden originar.</a:t>
            </a:r>
          </a:p>
          <a:p>
            <a:pPr marL="514350" indent="-514350">
              <a:buFont typeface="+mj-lt"/>
              <a:buAutoNum type="arabicPeriod"/>
            </a:pPr>
            <a:r>
              <a:rPr lang="es-CO" b="1" dirty="0" smtClean="0"/>
              <a:t>Reunión creativa (</a:t>
            </a:r>
            <a:r>
              <a:rPr lang="es-CO" b="1" dirty="0" err="1" smtClean="0"/>
              <a:t>Brainstorming</a:t>
            </a:r>
            <a:r>
              <a:rPr lang="es-CO" b="1" dirty="0" smtClean="0"/>
              <a:t>)</a:t>
            </a:r>
          </a:p>
          <a:p>
            <a:pPr marL="457200" lvl="1" indent="0">
              <a:buNone/>
            </a:pPr>
            <a:r>
              <a:rPr lang="es-CO" dirty="0" smtClean="0"/>
              <a:t>Sesiones donde los socios y el equipo principal pertinentes comparten abiertamente ideas a través de discusiones intercambio de conocimiento.</a:t>
            </a:r>
          </a:p>
          <a:p>
            <a:pPr marL="514350" indent="-514350">
              <a:buFont typeface="+mj-lt"/>
              <a:buAutoNum type="arabicPeriod"/>
            </a:pPr>
            <a:r>
              <a:rPr lang="es-CO" b="1" dirty="0" smtClean="0"/>
              <a:t>Estructura de desglose de riesgo (</a:t>
            </a:r>
            <a:r>
              <a:rPr lang="es-CO" b="1" dirty="0" err="1" smtClean="0"/>
              <a:t>Risk</a:t>
            </a:r>
            <a:r>
              <a:rPr lang="es-CO" b="1" dirty="0" smtClean="0"/>
              <a:t> </a:t>
            </a:r>
            <a:r>
              <a:rPr lang="es-CO" b="1" dirty="0" err="1" smtClean="0"/>
              <a:t>breakdown</a:t>
            </a:r>
            <a:r>
              <a:rPr lang="es-CO" b="1" dirty="0" smtClean="0"/>
              <a:t> </a:t>
            </a:r>
            <a:r>
              <a:rPr lang="es-CO" b="1" dirty="0" err="1" smtClean="0"/>
              <a:t>structure</a:t>
            </a:r>
            <a:r>
              <a:rPr lang="es-CO" b="1" dirty="0" smtClean="0"/>
              <a:t> RBS)</a:t>
            </a:r>
          </a:p>
          <a:p>
            <a:pPr marL="457200" lvl="1" indent="0">
              <a:buNone/>
            </a:pPr>
            <a:r>
              <a:rPr lang="es-CO" dirty="0" smtClean="0"/>
              <a:t>Los riesgos se agrupan en función de sus categorías o elementos comunes. Por ejemplo, los riesgos pueden ser categorizados como algo financiero, técnico o relacionado con seguridad. Esto permite al equipo planificar mejor y que se encargue de cada riesgo.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9750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989" y="365124"/>
            <a:ext cx="7913245" cy="621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1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295457" y="2194242"/>
            <a:ext cx="3601085" cy="246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0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134802" y="1190942"/>
            <a:ext cx="3922395" cy="447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48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14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1. </a:t>
            </a:r>
            <a:r>
              <a:rPr lang="en-US" sz="3200" dirty="0" err="1">
                <a:solidFill>
                  <a:schemeClr val="bg1"/>
                </a:solidFill>
              </a:rPr>
              <a:t>Generación</a:t>
            </a:r>
            <a:r>
              <a:rPr lang="en-US" sz="3200" dirty="0">
                <a:solidFill>
                  <a:schemeClr val="bg1"/>
                </a:solidFill>
              </a:rPr>
              <a:t> del Product Backlog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57163" y="2732736"/>
            <a:ext cx="2032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</a:t>
            </a:r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Owner</a:t>
            </a:r>
            <a:r>
              <a:rPr lang="es-ES" dirty="0"/>
              <a:t> crea la lista de Historias de usuarios que desea el cliente.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02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2. Segundo Paso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57163" y="2732736"/>
            <a:ext cx="20328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Durante el “</a:t>
            </a:r>
            <a:r>
              <a:rPr lang="es-ES" b="1" i="1" dirty="0"/>
              <a:t>sprint planning</a:t>
            </a:r>
            <a:r>
              <a:rPr lang="es-ES" dirty="0"/>
              <a:t>” el equipo saca un trozo de la parte superior de la lista y decide como completar esta.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80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14313" y="2025666"/>
            <a:ext cx="19757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equipo tiene un tiempo establecido “sprint” para completar su trabajo, se encuentran en un </a:t>
            </a:r>
            <a:r>
              <a:rPr lang="es-ES" b="1" i="1" dirty="0" err="1"/>
              <a:t>daily</a:t>
            </a:r>
            <a:r>
              <a:rPr lang="es-ES" b="1" i="1" dirty="0"/>
              <a:t> </a:t>
            </a:r>
            <a:r>
              <a:rPr lang="es-ES" b="1" i="1" dirty="0" err="1"/>
              <a:t>scrum</a:t>
            </a:r>
            <a:r>
              <a:rPr lang="es-ES" b="1" i="1" dirty="0"/>
              <a:t> </a:t>
            </a:r>
            <a:r>
              <a:rPr lang="es-ES" dirty="0"/>
              <a:t>para mantener el trabajo avanzando a lo largo del camino. El Scrum Master mantiene al equipo enfocado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94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dirty="0" smtClean="0"/>
              <a:t>Definición según SBOK:</a:t>
            </a:r>
          </a:p>
          <a:p>
            <a:endParaRPr lang="es-CO" dirty="0"/>
          </a:p>
          <a:p>
            <a:pPr marL="0" indent="0">
              <a:buNone/>
            </a:pPr>
            <a:r>
              <a:rPr lang="es-CO" dirty="0" smtClean="0"/>
              <a:t>“..Scrum es un </a:t>
            </a:r>
            <a:r>
              <a:rPr lang="es-CO" dirty="0" err="1" smtClean="0"/>
              <a:t>framework</a:t>
            </a:r>
            <a:r>
              <a:rPr lang="es-CO" dirty="0" smtClean="0"/>
              <a:t> el cual es aplicable a portafolios, programas o proyectos de cualquier tamaño o complejidad; y puede ser aplicado efectivamente en </a:t>
            </a:r>
            <a:r>
              <a:rPr lang="es-CO" b="1" i="1" dirty="0" smtClean="0"/>
              <a:t>cualquier</a:t>
            </a:r>
            <a:r>
              <a:rPr lang="es-CO" dirty="0" smtClean="0"/>
              <a:t> industria para crear un producto, servicio u otro resultado..”</a:t>
            </a:r>
            <a:endParaRPr lang="fr-FR" b="1" i="1" dirty="0"/>
          </a:p>
        </p:txBody>
      </p:sp>
      <p:pic>
        <p:nvPicPr>
          <p:cNvPr id="4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508793"/>
            <a:ext cx="323850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66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57163" y="2732736"/>
            <a:ext cx="2032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Al final del “</a:t>
            </a:r>
            <a:r>
              <a:rPr lang="es-ES" b="1" i="1" dirty="0"/>
              <a:t>sprint</a:t>
            </a:r>
            <a:r>
              <a:rPr lang="es-ES" dirty="0"/>
              <a:t>” el resultado es potencialmente entregable.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900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2717391"/>
            <a:ext cx="21900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</a:rPr>
              <a:t>El equipo conduce un sprint </a:t>
            </a:r>
            <a:r>
              <a:rPr lang="es-ES" dirty="0" err="1">
                <a:solidFill>
                  <a:srgbClr val="000000"/>
                </a:solidFill>
                <a:latin typeface="Arial" panose="020B0604020202020204" pitchFamily="34" charset="0"/>
              </a:rPr>
              <a:t>review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</a:rPr>
              <a:t> sobre el producto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33833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46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93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endParaRPr lang="en-US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801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1934514"/>
            <a:ext cx="65817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37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5.4.1 </a:t>
            </a:r>
            <a:r>
              <a:rPr lang="en-US" dirty="0" err="1"/>
              <a:t>Escribiendo</a:t>
            </a:r>
            <a:r>
              <a:rPr lang="en-US" dirty="0"/>
              <a:t> Acceptance Criteria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4100" y="2372519"/>
            <a:ext cx="75438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65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Actualización </a:t>
            </a:r>
            <a:r>
              <a:rPr lang="es-CO" i="1" dirty="0" err="1"/>
              <a:t>Prioritized</a:t>
            </a:r>
            <a:r>
              <a:rPr lang="es-CO" i="1" dirty="0"/>
              <a:t> </a:t>
            </a:r>
            <a:r>
              <a:rPr lang="es-CO" i="1" dirty="0" err="1"/>
              <a:t>produc</a:t>
            </a:r>
            <a:r>
              <a:rPr lang="es-CO" i="1" dirty="0"/>
              <a:t> </a:t>
            </a:r>
            <a:r>
              <a:rPr lang="es-CO" i="1" dirty="0" err="1"/>
              <a:t>backlog</a:t>
            </a:r>
            <a:r>
              <a:rPr lang="es-CO" dirty="0"/>
              <a:t> 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8684" y="1825625"/>
            <a:ext cx="71946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81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6.4.2 El logro de la flexibilidad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La flexibilidad en Scrum se logra a través de 5 características claves:</a:t>
            </a:r>
          </a:p>
          <a:p>
            <a:pPr marL="0" indent="0">
              <a:buNone/>
            </a:pPr>
            <a:endParaRPr lang="es-CO" dirty="0"/>
          </a:p>
          <a:p>
            <a:pPr marL="914400" lvl="1" indent="-457200">
              <a:buFont typeface="+mj-lt"/>
              <a:buAutoNum type="arabicPeriod"/>
            </a:pPr>
            <a:r>
              <a:rPr lang="es-CO" dirty="0"/>
              <a:t>Desarrollo iterativo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dirty="0"/>
              <a:t>Tiempo asignado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dirty="0"/>
              <a:t>Equipos </a:t>
            </a:r>
            <a:r>
              <a:rPr lang="es-CO" dirty="0" err="1"/>
              <a:t>multi</a:t>
            </a:r>
            <a:r>
              <a:rPr lang="es-CO" dirty="0"/>
              <a:t>-funcionales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dirty="0" err="1"/>
              <a:t>Customer</a:t>
            </a:r>
            <a:r>
              <a:rPr lang="es-CO" dirty="0"/>
              <a:t> </a:t>
            </a:r>
            <a:r>
              <a:rPr lang="es-CO" dirty="0" err="1"/>
              <a:t>value-based</a:t>
            </a:r>
            <a:endParaRPr lang="es-CO" dirty="0"/>
          </a:p>
          <a:p>
            <a:pPr marL="914400" lvl="1" indent="-457200">
              <a:buFont typeface="+mj-lt"/>
              <a:buAutoNum type="arabicPeriod"/>
            </a:pPr>
            <a:r>
              <a:rPr lang="es-CO" dirty="0"/>
              <a:t>Priorización y la integración continua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287" y="2479400"/>
            <a:ext cx="4392613" cy="34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85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6.4.2.2 Flexibilidad a través de Tiempo asignado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b="1" i="1" dirty="0"/>
              <a:t>Tiempo</a:t>
            </a:r>
            <a:r>
              <a:rPr lang="es-CO" dirty="0"/>
              <a:t> se refiere al ajuste de periodos cortos de tiempo para hacer el trabajo.</a:t>
            </a:r>
          </a:p>
          <a:p>
            <a:r>
              <a:rPr lang="es-CO" dirty="0"/>
              <a:t>Si el trabajo realizado queda incompleto al final del </a:t>
            </a:r>
            <a:r>
              <a:rPr lang="es-CO" i="1" dirty="0"/>
              <a:t>Time-box</a:t>
            </a:r>
            <a:r>
              <a:rPr lang="es-CO" dirty="0"/>
              <a:t>, se mueve a un Time-box posterior. </a:t>
            </a:r>
          </a:p>
          <a:p>
            <a:r>
              <a:rPr lang="es-CO" i="1" dirty="0"/>
              <a:t>Tiempo asignado incluye la limitación de los </a:t>
            </a:r>
            <a:r>
              <a:rPr lang="es-CO" i="1" dirty="0" err="1"/>
              <a:t>Daily</a:t>
            </a:r>
            <a:r>
              <a:rPr lang="es-CO" i="1" dirty="0"/>
              <a:t> </a:t>
            </a:r>
            <a:r>
              <a:rPr lang="es-CO" i="1" dirty="0" err="1"/>
              <a:t>Standup</a:t>
            </a:r>
            <a:r>
              <a:rPr lang="es-CO" i="1" dirty="0"/>
              <a:t> Meetings y el establecer la duración del Sprint de 1 a 6 semanas.</a:t>
            </a:r>
          </a:p>
          <a:p>
            <a:r>
              <a:rPr lang="es-CO" i="1" dirty="0"/>
              <a:t>Time-box </a:t>
            </a:r>
            <a:r>
              <a:rPr lang="es-CO" dirty="0"/>
              <a:t>ayuda a medir el progreso del proyecto y permiten que el equipo identifique fácilmente cuando sea necesario modificar un proceso o enfoque.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241600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CO" dirty="0" smtClean="0"/>
              <a:t>Características:</a:t>
            </a:r>
          </a:p>
          <a:p>
            <a:endParaRPr lang="es-CO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es-CO" dirty="0" smtClean="0"/>
              <a:t> Adaptativa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CO" dirty="0" smtClean="0"/>
              <a:t> Iterativa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CO" dirty="0"/>
              <a:t> </a:t>
            </a:r>
            <a:r>
              <a:rPr lang="es-CO" dirty="0" smtClean="0"/>
              <a:t>Rápida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CO" dirty="0"/>
              <a:t> </a:t>
            </a:r>
            <a:r>
              <a:rPr lang="es-CO" dirty="0" smtClean="0"/>
              <a:t>Flexible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CO" dirty="0"/>
              <a:t> </a:t>
            </a:r>
            <a:r>
              <a:rPr lang="es-CO" dirty="0" smtClean="0"/>
              <a:t>Eficaz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 smtClean="0"/>
              <a:t>“..Ofrecer valor significativo al cliente de forma rápida en todo el proyecto ..”</a:t>
            </a:r>
            <a:endParaRPr lang="fr-FR" dirty="0"/>
          </a:p>
        </p:txBody>
      </p:sp>
      <p:pic>
        <p:nvPicPr>
          <p:cNvPr id="4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508793"/>
            <a:ext cx="323850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21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7.3 Riesgos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Un riesgo se define como un evento incierto, que puede afectar los objetivos de un proyecto y puede contribuir a su éxito o fracaso.</a:t>
            </a:r>
          </a:p>
          <a:p>
            <a:r>
              <a:rPr lang="es-CO" dirty="0"/>
              <a:t>Un riesgo con un potencial de impacto positivo se denomina </a:t>
            </a:r>
            <a:r>
              <a:rPr lang="es-CO" i="1" dirty="0"/>
              <a:t>oportunidad.</a:t>
            </a:r>
            <a:endParaRPr lang="es-CO" dirty="0"/>
          </a:p>
          <a:p>
            <a:r>
              <a:rPr lang="es-CO" dirty="0"/>
              <a:t>Los riesgos que podrían afectar negativamente se llaman </a:t>
            </a:r>
            <a:r>
              <a:rPr lang="es-CO" i="1" dirty="0"/>
              <a:t>amenazas.</a:t>
            </a:r>
          </a:p>
          <a:p>
            <a:r>
              <a:rPr lang="es-CO" dirty="0"/>
              <a:t>Es  necesario identificar, evaluar y responder a los riesgos basándose en dos factores principalmente:</a:t>
            </a:r>
          </a:p>
          <a:p>
            <a:pPr lvl="1"/>
            <a:r>
              <a:rPr lang="es-CO" dirty="0"/>
              <a:t>Probabilidad de ocurrencia</a:t>
            </a:r>
          </a:p>
          <a:p>
            <a:pPr lvl="1"/>
            <a:r>
              <a:rPr lang="es-CO" dirty="0"/>
              <a:t>Impacto probable en caso de ocurrencia</a:t>
            </a:r>
          </a:p>
        </p:txBody>
      </p:sp>
    </p:spTree>
    <p:extLst>
      <p:ext uri="{BB962C8B-B14F-4D97-AF65-F5344CB8AC3E}">
        <p14:creationId xmlns:p14="http://schemas.microsoft.com/office/powerpoint/2010/main" val="852105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Una vez se detecta un riesgo, es importante comprender los aspectos básicos del riesgo como :</a:t>
            </a:r>
          </a:p>
          <a:p>
            <a:pPr marL="0" indent="0">
              <a:buNone/>
            </a:pPr>
            <a:endParaRPr lang="es-CO" dirty="0"/>
          </a:p>
          <a:p>
            <a:pPr lvl="1"/>
            <a:r>
              <a:rPr lang="es-CO" dirty="0"/>
              <a:t>Posibles causas</a:t>
            </a:r>
          </a:p>
          <a:p>
            <a:pPr lvl="1"/>
            <a:r>
              <a:rPr lang="es-CO" dirty="0"/>
              <a:t>Área de la incertidumbre</a:t>
            </a:r>
          </a:p>
          <a:p>
            <a:pPr lvl="1"/>
            <a:r>
              <a:rPr lang="es-CO" dirty="0"/>
              <a:t>Efectos potenciales si se produce el riesgo.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4708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7.3.1 Diferencias entre </a:t>
            </a:r>
            <a:r>
              <a:rPr lang="es-CO" dirty="0" err="1"/>
              <a:t>Risks</a:t>
            </a:r>
            <a:r>
              <a:rPr lang="es-CO" dirty="0"/>
              <a:t> e </a:t>
            </a:r>
            <a:r>
              <a:rPr lang="es-CO" dirty="0" err="1"/>
              <a:t>Issues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b="1" i="1" dirty="0" err="1"/>
              <a:t>Risk</a:t>
            </a:r>
            <a:r>
              <a:rPr lang="es-CO" b="1" i="1" dirty="0"/>
              <a:t> </a:t>
            </a:r>
            <a:r>
              <a:rPr lang="es-CO" dirty="0"/>
              <a:t>son las incertidumbres relacionadas a un proyecto que podrían alterar significativamente el resultado del proyecto de una manera positiva o negativa.</a:t>
            </a:r>
          </a:p>
          <a:p>
            <a:pPr lvl="1"/>
            <a:r>
              <a:rPr lang="es-CO" dirty="0"/>
              <a:t>Dado que los </a:t>
            </a:r>
            <a:r>
              <a:rPr lang="es-CO" dirty="0" err="1"/>
              <a:t>Risks</a:t>
            </a:r>
            <a:r>
              <a:rPr lang="es-CO" dirty="0"/>
              <a:t> son las incertidumbres relacionadas con el futuro, no tienen ningún impacto actual en el proyecto pero podrían tener un impacto potencial en el futuro.</a:t>
            </a:r>
          </a:p>
          <a:p>
            <a:pPr lvl="1"/>
            <a:r>
              <a:rPr lang="es-CO" dirty="0"/>
              <a:t>Ejemplos: </a:t>
            </a:r>
          </a:p>
          <a:p>
            <a:pPr marL="1371600" lvl="2" indent="-457200">
              <a:buAutoNum type="arabicParenR"/>
            </a:pPr>
            <a:r>
              <a:rPr lang="es-CO" i="1" dirty="0"/>
              <a:t>Incluso después de un amplio entrenamiento, es posible que los representantes de servicio al cliente no estén listos para tomar pedidos el día oficial del lanzamiento.</a:t>
            </a:r>
          </a:p>
          <a:p>
            <a:pPr marL="1371600" lvl="2" indent="-457200">
              <a:buAutoNum type="arabicParenR"/>
            </a:pPr>
            <a:r>
              <a:rPr lang="es-CO" i="1" dirty="0"/>
              <a:t>Es posible que los pintores se retrasen debido a las fuertes lluvias, lo que podría influir negativamente en el cronograma del proyecto.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159181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b="1" i="1" dirty="0" err="1"/>
              <a:t>Issues</a:t>
            </a:r>
            <a:r>
              <a:rPr lang="es-CO" b="1" dirty="0"/>
              <a:t> </a:t>
            </a:r>
            <a:r>
              <a:rPr lang="es-CO" dirty="0"/>
              <a:t>son generalmente certezas que se están produciendo en un proyecto, por lo que no hay necesidad de realizar una evaluación de la probabilidad como se haría para un </a:t>
            </a:r>
            <a:r>
              <a:rPr lang="es-CO" i="1" dirty="0" err="1"/>
              <a:t>Risk</a:t>
            </a:r>
            <a:r>
              <a:rPr lang="es-CO" dirty="0"/>
              <a:t>.</a:t>
            </a:r>
          </a:p>
          <a:p>
            <a:pPr lvl="1"/>
            <a:r>
              <a:rPr lang="es-CO" b="1" i="1" dirty="0"/>
              <a:t>Ejemplos: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CO" i="1" dirty="0"/>
              <a:t>La financiación no es aprobada.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s-CO" i="1" dirty="0"/>
              <a:t>Los requisitos no son claros</a:t>
            </a:r>
          </a:p>
          <a:p>
            <a:pPr marL="1371600" lvl="2" indent="-457200">
              <a:buFont typeface="+mj-lt"/>
              <a:buAutoNum type="arabicPeriod"/>
            </a:pPr>
            <a:endParaRPr lang="es-CO" i="1" dirty="0"/>
          </a:p>
          <a:p>
            <a:r>
              <a:rPr lang="es-CO" dirty="0"/>
              <a:t>Los </a:t>
            </a:r>
            <a:r>
              <a:rPr lang="es-CO" b="1" i="1" dirty="0" err="1"/>
              <a:t>Risks</a:t>
            </a:r>
            <a:r>
              <a:rPr lang="es-CO" dirty="0"/>
              <a:t> si no se tratan a tiempo, pueden convertirse en un </a:t>
            </a:r>
            <a:r>
              <a:rPr lang="es-CO" b="1" i="1" dirty="0" err="1"/>
              <a:t>Issue</a:t>
            </a:r>
            <a:r>
              <a:rPr lang="es-CO" b="1" i="1" dirty="0"/>
              <a:t>.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3033443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7.3.2 </a:t>
            </a:r>
            <a:r>
              <a:rPr lang="es-CO" dirty="0" err="1"/>
              <a:t>Risk</a:t>
            </a:r>
            <a:r>
              <a:rPr lang="es-CO" dirty="0"/>
              <a:t> </a:t>
            </a:r>
            <a:r>
              <a:rPr lang="es-CO" dirty="0" err="1"/>
              <a:t>Attitude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Es importante entender el </a:t>
            </a:r>
            <a:r>
              <a:rPr lang="es-CO" dirty="0" err="1"/>
              <a:t>R</a:t>
            </a:r>
            <a:r>
              <a:rPr lang="es-CO" i="1" dirty="0" err="1"/>
              <a:t>isk</a:t>
            </a:r>
            <a:r>
              <a:rPr lang="es-CO" i="1" dirty="0"/>
              <a:t> </a:t>
            </a:r>
            <a:r>
              <a:rPr lang="es-CO" i="1" dirty="0" err="1"/>
              <a:t>attitude</a:t>
            </a:r>
            <a:r>
              <a:rPr lang="es-CO" dirty="0"/>
              <a:t> de los socios. El </a:t>
            </a:r>
            <a:r>
              <a:rPr lang="es-CO" i="1" dirty="0" err="1"/>
              <a:t>Risk</a:t>
            </a:r>
            <a:r>
              <a:rPr lang="es-CO" i="1" dirty="0"/>
              <a:t> </a:t>
            </a:r>
            <a:r>
              <a:rPr lang="es-CO" i="1" dirty="0" err="1"/>
              <a:t>attitude</a:t>
            </a:r>
            <a:r>
              <a:rPr lang="es-CO" dirty="0"/>
              <a:t> esta influenciado por los 3 factores siguientes: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u="sng" dirty="0" err="1"/>
              <a:t>Risk</a:t>
            </a:r>
            <a:r>
              <a:rPr lang="es-CO" u="sng" dirty="0"/>
              <a:t> </a:t>
            </a:r>
            <a:r>
              <a:rPr lang="es-CO" u="sng" dirty="0" err="1"/>
              <a:t>appetite</a:t>
            </a:r>
            <a:r>
              <a:rPr lang="es-CO" dirty="0"/>
              <a:t>: se refiere a la cantidad de incertidumbre que la organización o </a:t>
            </a:r>
            <a:r>
              <a:rPr lang="es-CO" i="1" dirty="0" err="1"/>
              <a:t>stakeholder</a:t>
            </a:r>
            <a:r>
              <a:rPr lang="es-CO" dirty="0"/>
              <a:t> esta dispuesto a asumir.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u="sng" dirty="0" err="1"/>
              <a:t>Risk</a:t>
            </a:r>
            <a:r>
              <a:rPr lang="es-CO" u="sng" dirty="0"/>
              <a:t> </a:t>
            </a:r>
            <a:r>
              <a:rPr lang="es-CO" u="sng" dirty="0" err="1"/>
              <a:t>tolerance</a:t>
            </a:r>
            <a:r>
              <a:rPr lang="es-CO" dirty="0"/>
              <a:t>: Indica el grado, cantidad o volumen de riesgo que los </a:t>
            </a:r>
            <a:r>
              <a:rPr lang="es-CO" i="1" dirty="0" err="1"/>
              <a:t>stakeholders</a:t>
            </a:r>
            <a:r>
              <a:rPr lang="es-CO" dirty="0"/>
              <a:t> resistirán.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u="sng" dirty="0" err="1"/>
              <a:t>Risk</a:t>
            </a:r>
            <a:r>
              <a:rPr lang="es-CO" u="sng" dirty="0"/>
              <a:t> </a:t>
            </a:r>
            <a:r>
              <a:rPr lang="es-CO" u="sng" dirty="0" err="1"/>
              <a:t>threshold</a:t>
            </a:r>
            <a:r>
              <a:rPr lang="es-CO" dirty="0"/>
              <a:t>: se refiere al nivel en el que un riesgo es aceptable para la organización de los socios.  </a:t>
            </a:r>
            <a:r>
              <a:rPr lang="es-CO" i="1" dirty="0"/>
              <a:t>n </a:t>
            </a:r>
            <a:r>
              <a:rPr lang="es-CO" dirty="0" err="1"/>
              <a:t>caera</a:t>
            </a:r>
            <a:r>
              <a:rPr lang="es-CO" dirty="0"/>
              <a:t> por encima o por debajo del </a:t>
            </a:r>
            <a:r>
              <a:rPr lang="es-CO" dirty="0" err="1"/>
              <a:t>risk</a:t>
            </a:r>
            <a:r>
              <a:rPr lang="es-CO" dirty="0"/>
              <a:t> </a:t>
            </a:r>
            <a:r>
              <a:rPr lang="es-CO" dirty="0" err="1"/>
              <a:t>thresolh</a:t>
            </a:r>
            <a:r>
              <a:rPr lang="es-CO" dirty="0"/>
              <a:t>. Si esta por debajo, entonces el </a:t>
            </a:r>
            <a:r>
              <a:rPr lang="es-CO" dirty="0" err="1"/>
              <a:t>stakeholder</a:t>
            </a:r>
            <a:r>
              <a:rPr lang="es-CO" dirty="0"/>
              <a:t> u organización es mas probable que acepte el riesgo.</a:t>
            </a:r>
            <a:endParaRPr lang="es-CO" i="1" dirty="0"/>
          </a:p>
          <a:p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049923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El nivel de </a:t>
            </a:r>
            <a:r>
              <a:rPr lang="es-CO" b="1" i="1" dirty="0" err="1"/>
              <a:t>Risk</a:t>
            </a:r>
            <a:r>
              <a:rPr lang="es-CO" b="1" i="1" dirty="0"/>
              <a:t> </a:t>
            </a:r>
            <a:r>
              <a:rPr lang="es-CO" b="1" i="1" dirty="0" err="1"/>
              <a:t>attitude</a:t>
            </a:r>
            <a:r>
              <a:rPr lang="es-CO" dirty="0"/>
              <a:t> de los socios determina cuanto riesgo los socios consideran aceptable y por lo tanto, cuando se decidirán a tomar medidas para mitigar los efectos adversos potenciales de los riesgos.</a:t>
            </a:r>
          </a:p>
          <a:p>
            <a:r>
              <a:rPr lang="es-CO" b="1" i="1" dirty="0" err="1"/>
              <a:t>Utility</a:t>
            </a:r>
            <a:r>
              <a:rPr lang="es-CO" b="1" i="1" dirty="0"/>
              <a:t> </a:t>
            </a:r>
            <a:r>
              <a:rPr lang="es-CO" b="1" i="1" dirty="0" err="1"/>
              <a:t>function</a:t>
            </a:r>
            <a:r>
              <a:rPr lang="es-CO" dirty="0"/>
              <a:t> es un modelo utilizado para medir la actitud y preferencia hacia el riesgo por parte de los socios.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622098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7.4 Procedimiento de gestión de Riegos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/>
              <a:t>La gestión de riesgos se compone de 5 pasos: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CO" dirty="0"/>
              <a:t>Identificación: el uso de diversas técnicas para identificar todos los riesgos potenciales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CO" dirty="0" err="1"/>
              <a:t>Evaluacion</a:t>
            </a:r>
            <a:r>
              <a:rPr lang="es-CO" dirty="0"/>
              <a:t> (</a:t>
            </a:r>
            <a:r>
              <a:rPr lang="es-CO" dirty="0" err="1"/>
              <a:t>assessment</a:t>
            </a:r>
            <a:r>
              <a:rPr lang="es-CO" dirty="0"/>
              <a:t>): la evaluación y la estimación de los riesgos identificados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CO" dirty="0" err="1"/>
              <a:t>Priorizacion</a:t>
            </a:r>
            <a:r>
              <a:rPr lang="es-CO" dirty="0"/>
              <a:t>: La priorización de los riesgos a ser incluidos en el </a:t>
            </a:r>
            <a:r>
              <a:rPr lang="es-CO" dirty="0" err="1"/>
              <a:t>Prioritized</a:t>
            </a:r>
            <a:r>
              <a:rPr lang="es-CO" dirty="0"/>
              <a:t> </a:t>
            </a:r>
            <a:r>
              <a:rPr lang="es-CO" dirty="0" err="1"/>
              <a:t>Product</a:t>
            </a:r>
            <a:r>
              <a:rPr lang="es-CO" dirty="0"/>
              <a:t> </a:t>
            </a:r>
            <a:r>
              <a:rPr lang="es-CO" dirty="0" err="1"/>
              <a:t>Backlog</a:t>
            </a:r>
            <a:endParaRPr lang="es-CO" dirty="0"/>
          </a:p>
          <a:p>
            <a:pPr marL="971550" lvl="1" indent="-514350">
              <a:buFont typeface="+mj-lt"/>
              <a:buAutoNum type="arabicPeriod"/>
            </a:pPr>
            <a:r>
              <a:rPr lang="es-CO" dirty="0" err="1"/>
              <a:t>Mitigacion</a:t>
            </a:r>
            <a:r>
              <a:rPr lang="es-CO" dirty="0"/>
              <a:t>: Desarrollo de una estrategia adecuada para hacer frente al riesgo.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CO" dirty="0"/>
              <a:t>Comunicación: Comunicación de los resultados de los primeros 4 pasos a los socios, y la determinación de su percepción con respecto a los sucesos inciertos.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7281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7.4.1 </a:t>
            </a:r>
            <a:r>
              <a:rPr lang="es-CO" dirty="0" err="1"/>
              <a:t>Risk</a:t>
            </a:r>
            <a:r>
              <a:rPr lang="es-CO" dirty="0"/>
              <a:t> </a:t>
            </a:r>
            <a:r>
              <a:rPr lang="es-CO" dirty="0" err="1"/>
              <a:t>Identification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Se realiza a lo largo del proyecto y los </a:t>
            </a:r>
            <a:r>
              <a:rPr lang="es-CO" dirty="0" err="1"/>
              <a:t>risk</a:t>
            </a:r>
            <a:r>
              <a:rPr lang="es-CO" dirty="0"/>
              <a:t> se convierten en entradas para varios procesos de Scrum incluyendo:</a:t>
            </a:r>
          </a:p>
          <a:p>
            <a:pPr lvl="1"/>
            <a:r>
              <a:rPr lang="es-CO" dirty="0"/>
              <a:t> </a:t>
            </a:r>
            <a:r>
              <a:rPr lang="es-CO" dirty="0" err="1"/>
              <a:t>Creacion</a:t>
            </a:r>
            <a:r>
              <a:rPr lang="es-CO" dirty="0"/>
              <a:t> de la lista priorizada de pendientes del producto</a:t>
            </a:r>
          </a:p>
          <a:p>
            <a:pPr lvl="1"/>
            <a:r>
              <a:rPr lang="es-CO" dirty="0"/>
              <a:t>Mantenimiento de la lista priorizada de pendientes del producto</a:t>
            </a:r>
          </a:p>
          <a:p>
            <a:pPr lvl="1"/>
            <a:r>
              <a:rPr lang="es-CO" dirty="0" err="1"/>
              <a:t>Demostracion</a:t>
            </a:r>
            <a:r>
              <a:rPr lang="es-CO" dirty="0"/>
              <a:t> </a:t>
            </a:r>
          </a:p>
          <a:p>
            <a:pPr lvl="1"/>
            <a:r>
              <a:rPr lang="es-CO" dirty="0" err="1"/>
              <a:t>Validacion</a:t>
            </a:r>
            <a:r>
              <a:rPr lang="es-CO" dirty="0"/>
              <a:t> del Sprint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5408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7.4.1.1 </a:t>
            </a:r>
            <a:r>
              <a:rPr lang="es-CO" dirty="0" err="1"/>
              <a:t>Tecnicas</a:t>
            </a:r>
            <a:r>
              <a:rPr lang="es-CO" dirty="0"/>
              <a:t> de </a:t>
            </a:r>
            <a:r>
              <a:rPr lang="es-CO" dirty="0" err="1"/>
              <a:t>Risk</a:t>
            </a:r>
            <a:r>
              <a:rPr lang="es-CO" dirty="0"/>
              <a:t> </a:t>
            </a:r>
            <a:r>
              <a:rPr lang="es-CO" dirty="0" err="1"/>
              <a:t>Identification</a:t>
            </a:r>
            <a:r>
              <a:rPr lang="es-CO" dirty="0"/>
              <a:t>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dirty="0"/>
              <a:t>Repasar las lecciones aprendidas de Retrospectiva de Sprint y/o proyecto.</a:t>
            </a:r>
          </a:p>
          <a:p>
            <a:pPr marL="514350" indent="-514350">
              <a:buFont typeface="+mj-lt"/>
              <a:buAutoNum type="arabicPeriod"/>
            </a:pPr>
            <a:r>
              <a:rPr lang="es-CO" dirty="0" err="1"/>
              <a:t>Risk</a:t>
            </a:r>
            <a:r>
              <a:rPr lang="es-CO" dirty="0"/>
              <a:t> </a:t>
            </a:r>
            <a:r>
              <a:rPr lang="es-CO" dirty="0" err="1"/>
              <a:t>checklists</a:t>
            </a:r>
            <a:r>
              <a:rPr lang="es-CO" dirty="0"/>
              <a:t>, riesgos comunes encontrados en el proyecto que deben ser atendidos.</a:t>
            </a:r>
          </a:p>
          <a:p>
            <a:pPr marL="514350" indent="-514350">
              <a:buFont typeface="+mj-lt"/>
              <a:buAutoNum type="arabicPeriod"/>
            </a:pPr>
            <a:r>
              <a:rPr lang="es-CO" dirty="0" err="1"/>
              <a:t>Risk</a:t>
            </a:r>
            <a:r>
              <a:rPr lang="es-CO" dirty="0"/>
              <a:t> </a:t>
            </a:r>
            <a:r>
              <a:rPr lang="es-CO" dirty="0" err="1"/>
              <a:t>prompt</a:t>
            </a:r>
            <a:r>
              <a:rPr lang="es-CO" dirty="0"/>
              <a:t> </a:t>
            </a:r>
            <a:r>
              <a:rPr lang="es-CO" dirty="0" err="1"/>
              <a:t>lists</a:t>
            </a:r>
            <a:r>
              <a:rPr lang="es-CO" dirty="0"/>
              <a:t>, se utilizan para estimular pensamientos con respecto a la fuente de donde los riesgos se pueden originar.</a:t>
            </a:r>
          </a:p>
          <a:p>
            <a:pPr marL="514350" indent="-514350">
              <a:buFont typeface="+mj-lt"/>
              <a:buAutoNum type="arabicPeriod"/>
            </a:pPr>
            <a:r>
              <a:rPr lang="es-CO" dirty="0" err="1"/>
              <a:t>Brainstorming</a:t>
            </a:r>
            <a:r>
              <a:rPr lang="es-CO" dirty="0"/>
              <a:t>, sesiones donde los socios relevantes y TS comparten abiertamente ideas a través de discusiones y sesiones de intercambio de conocimiento</a:t>
            </a:r>
          </a:p>
          <a:p>
            <a:pPr marL="514350" indent="-514350">
              <a:buFont typeface="+mj-lt"/>
              <a:buAutoNum type="arabicPeriod"/>
            </a:pPr>
            <a:r>
              <a:rPr lang="es-CO" dirty="0" err="1"/>
              <a:t>Risk</a:t>
            </a:r>
            <a:r>
              <a:rPr lang="es-CO" dirty="0"/>
              <a:t> </a:t>
            </a:r>
            <a:r>
              <a:rPr lang="es-CO" dirty="0" err="1"/>
              <a:t>Breakdown</a:t>
            </a:r>
            <a:r>
              <a:rPr lang="es-CO" dirty="0"/>
              <a:t> </a:t>
            </a:r>
            <a:r>
              <a:rPr lang="es-CO" dirty="0" err="1"/>
              <a:t>structure</a:t>
            </a:r>
            <a:r>
              <a:rPr lang="es-CO" dirty="0"/>
              <a:t> (RBS), Es una estructura donde se agrupan en función de sus categorías o elementos comunes. Riesgo puede ser categorizado como financiero, técnico o relacionado con seguridad. Esto permite que el </a:t>
            </a:r>
            <a:r>
              <a:rPr lang="es-CO" dirty="0" err="1"/>
              <a:t>Team</a:t>
            </a:r>
            <a:r>
              <a:rPr lang="es-CO" dirty="0"/>
              <a:t> planifique mejor.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0664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7.4.2 </a:t>
            </a:r>
            <a:r>
              <a:rPr lang="es-CO" dirty="0" err="1"/>
              <a:t>Risk</a:t>
            </a:r>
            <a:r>
              <a:rPr lang="es-CO" dirty="0"/>
              <a:t> </a:t>
            </a:r>
            <a:r>
              <a:rPr lang="es-CO" dirty="0" err="1"/>
              <a:t>Assessment</a:t>
            </a:r>
            <a:r>
              <a:rPr lang="es-CO" dirty="0"/>
              <a:t> (evaluación)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La evaluación de los riesgos se realiza con respecto a la probabilidad, proximidad e impacto. </a:t>
            </a:r>
          </a:p>
          <a:p>
            <a:endParaRPr lang="es-CO" dirty="0"/>
          </a:p>
          <a:p>
            <a:pPr lvl="1"/>
            <a:r>
              <a:rPr lang="es-CO" dirty="0"/>
              <a:t>Probabilidad, probabilidad que el riesgo se produzca</a:t>
            </a:r>
          </a:p>
          <a:p>
            <a:pPr lvl="1"/>
            <a:r>
              <a:rPr lang="es-CO" dirty="0"/>
              <a:t>Proximidad, cuando podría producirse el riesgo</a:t>
            </a:r>
          </a:p>
          <a:p>
            <a:pPr lvl="1"/>
            <a:r>
              <a:rPr lang="es-CO" dirty="0"/>
              <a:t>Impacto, probable efecto del riesgo en el proyecto o la organización.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6180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552373"/>
            <a:ext cx="5157787" cy="823912"/>
          </a:xfrm>
        </p:spPr>
        <p:txBody>
          <a:bodyPr/>
          <a:lstStyle/>
          <a:p>
            <a:r>
              <a:rPr lang="en-US" dirty="0"/>
              <a:t>CORE ROLES (</a:t>
            </a:r>
            <a:r>
              <a:rPr lang="en-US" dirty="0" err="1"/>
              <a:t>principales</a:t>
            </a:r>
            <a:r>
              <a:rPr lang="en-US" dirty="0"/>
              <a:t>)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i="1" dirty="0"/>
              <a:t>Son </a:t>
            </a:r>
            <a:r>
              <a:rPr lang="en-US" sz="2400" i="1" dirty="0" err="1"/>
              <a:t>los</a:t>
            </a:r>
            <a:r>
              <a:rPr lang="en-US" sz="2400" i="1" dirty="0"/>
              <a:t> roles que </a:t>
            </a:r>
            <a:r>
              <a:rPr lang="en-US" sz="2400" i="1" dirty="0" err="1"/>
              <a:t>estan</a:t>
            </a:r>
            <a:r>
              <a:rPr lang="en-US" sz="2400" i="1" dirty="0"/>
              <a:t> </a:t>
            </a:r>
            <a:r>
              <a:rPr lang="en-US" sz="2400" i="1" dirty="0" err="1"/>
              <a:t>envueltos</a:t>
            </a:r>
            <a:r>
              <a:rPr lang="en-US" sz="2400" i="1" dirty="0"/>
              <a:t> </a:t>
            </a:r>
            <a:r>
              <a:rPr lang="en-US" sz="2400" i="1" dirty="0" err="1"/>
              <a:t>en</a:t>
            </a:r>
            <a:r>
              <a:rPr lang="en-US" sz="2400" i="1" dirty="0"/>
              <a:t> la </a:t>
            </a:r>
            <a:r>
              <a:rPr lang="en-US" sz="2400" i="1" dirty="0" err="1" smtClean="0"/>
              <a:t>producción</a:t>
            </a:r>
            <a:r>
              <a:rPr lang="en-US" sz="2400" i="1" dirty="0" smtClean="0"/>
              <a:t> </a:t>
            </a:r>
            <a:r>
              <a:rPr lang="en-US" sz="2400" i="1" dirty="0"/>
              <a:t>del </a:t>
            </a:r>
            <a:r>
              <a:rPr lang="en-US" sz="2400" i="1" dirty="0" err="1" smtClean="0"/>
              <a:t>producto</a:t>
            </a:r>
            <a:r>
              <a:rPr lang="en-US" sz="2400" i="1" dirty="0" smtClean="0"/>
              <a:t> </a:t>
            </a:r>
            <a:r>
              <a:rPr lang="en-US" sz="2400" i="1" dirty="0"/>
              <a:t>o </a:t>
            </a:r>
            <a:r>
              <a:rPr lang="en-US" sz="2400" i="1" dirty="0" err="1"/>
              <a:t>servicio</a:t>
            </a:r>
            <a:r>
              <a:rPr lang="en-US" sz="2400" i="1" dirty="0"/>
              <a:t> del </a:t>
            </a:r>
            <a:r>
              <a:rPr lang="en-US" sz="2400" i="1" dirty="0" err="1" smtClean="0"/>
              <a:t>proyecto</a:t>
            </a:r>
            <a:r>
              <a:rPr lang="en-US" sz="2400" i="1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Product Owner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Scrum Team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Scrum Master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552373"/>
            <a:ext cx="5183188" cy="823912"/>
          </a:xfrm>
        </p:spPr>
        <p:txBody>
          <a:bodyPr/>
          <a:lstStyle/>
          <a:p>
            <a:r>
              <a:rPr lang="en-US" dirty="0"/>
              <a:t>NON-CORE ROLES (no </a:t>
            </a:r>
            <a:r>
              <a:rPr lang="en-US" dirty="0" err="1"/>
              <a:t>escenciales</a:t>
            </a:r>
            <a:r>
              <a:rPr lang="en-US" dirty="0"/>
              <a:t>)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err="1"/>
              <a:t>Opcionales</a:t>
            </a:r>
            <a:r>
              <a:rPr lang="en-US" sz="2400" i="1" dirty="0"/>
              <a:t> y </a:t>
            </a:r>
            <a:r>
              <a:rPr lang="en-US" sz="2400" i="1" dirty="0" err="1"/>
              <a:t>pueden</a:t>
            </a:r>
            <a:r>
              <a:rPr lang="en-US" sz="2400" i="1" dirty="0"/>
              <a:t> </a:t>
            </a:r>
            <a:r>
              <a:rPr lang="en-US" sz="2400" i="1" dirty="0" err="1"/>
              <a:t>incluir</a:t>
            </a:r>
            <a:r>
              <a:rPr lang="en-US" sz="2400" i="1" dirty="0"/>
              <a:t> </a:t>
            </a:r>
            <a:r>
              <a:rPr lang="en-US" sz="2400" i="1" dirty="0" err="1"/>
              <a:t>todos</a:t>
            </a:r>
            <a:r>
              <a:rPr lang="en-US" sz="2400" i="1" dirty="0"/>
              <a:t> </a:t>
            </a:r>
            <a:r>
              <a:rPr lang="en-US" sz="2400" i="1" dirty="0" err="1"/>
              <a:t>los</a:t>
            </a:r>
            <a:r>
              <a:rPr lang="en-US" sz="2400" i="1" dirty="0"/>
              <a:t> </a:t>
            </a:r>
            <a:r>
              <a:rPr lang="en-US" sz="2400" i="1" dirty="0" err="1"/>
              <a:t>miembros</a:t>
            </a:r>
            <a:r>
              <a:rPr lang="en-US" sz="2400" i="1" dirty="0"/>
              <a:t> </a:t>
            </a:r>
            <a:r>
              <a:rPr lang="en-US" sz="2400" i="1" dirty="0" err="1"/>
              <a:t>quienes</a:t>
            </a:r>
            <a:r>
              <a:rPr lang="en-US" sz="2400" i="1" dirty="0"/>
              <a:t> </a:t>
            </a:r>
            <a:r>
              <a:rPr lang="en-US" sz="2400" i="1" dirty="0" err="1"/>
              <a:t>estan</a:t>
            </a:r>
            <a:r>
              <a:rPr lang="en-US" sz="2400" i="1" dirty="0"/>
              <a:t> </a:t>
            </a:r>
            <a:r>
              <a:rPr lang="en-US" sz="2400" i="1" dirty="0" err="1"/>
              <a:t>interesados</a:t>
            </a:r>
            <a:r>
              <a:rPr lang="en-US" sz="2400" i="1" dirty="0"/>
              <a:t> </a:t>
            </a:r>
            <a:r>
              <a:rPr lang="en-US" sz="2400" i="1" dirty="0" err="1"/>
              <a:t>en</a:t>
            </a:r>
            <a:r>
              <a:rPr lang="en-US" sz="2400" i="1" dirty="0"/>
              <a:t> el </a:t>
            </a:r>
            <a:r>
              <a:rPr lang="en-US" sz="2400" i="1" dirty="0" err="1" smtClean="0"/>
              <a:t>proyecto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Stakeholders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Vendors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Chief Product Owner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Chief Scrum Master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839788" y="2376285"/>
            <a:ext cx="515778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6197601" y="2376285"/>
            <a:ext cx="515778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05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7.4.2.1 </a:t>
            </a:r>
            <a:r>
              <a:rPr lang="es-CO" dirty="0" err="1"/>
              <a:t>Tecnicas</a:t>
            </a:r>
            <a:r>
              <a:rPr lang="es-CO" dirty="0"/>
              <a:t> de </a:t>
            </a:r>
            <a:r>
              <a:rPr lang="es-CO" dirty="0" err="1"/>
              <a:t>Risk</a:t>
            </a:r>
            <a:r>
              <a:rPr lang="es-CO" dirty="0"/>
              <a:t> </a:t>
            </a:r>
            <a:r>
              <a:rPr lang="es-CO" dirty="0" err="1"/>
              <a:t>Assessment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err="1"/>
              <a:t>Risk</a:t>
            </a:r>
            <a:r>
              <a:rPr lang="es-CO" dirty="0"/>
              <a:t> Meeting</a:t>
            </a:r>
          </a:p>
          <a:p>
            <a:pPr marL="457200" lvl="1" indent="0">
              <a:buNone/>
            </a:pPr>
            <a:r>
              <a:rPr lang="es-CO" dirty="0"/>
              <a:t>Los riesgos pueden ser fácilmente priorizados por el PO llamando a una reunión al TS. El TS podría reunir y priorizar diferentes riesgos, basado en su evaluación subjetiva del impacto de los riegos.</a:t>
            </a:r>
            <a:endParaRPr lang="fr-FR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51210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err="1"/>
              <a:t>Probability</a:t>
            </a:r>
            <a:r>
              <a:rPr lang="es-CO" dirty="0"/>
              <a:t> </a:t>
            </a:r>
            <a:r>
              <a:rPr lang="es-CO" dirty="0" err="1"/>
              <a:t>Trees</a:t>
            </a:r>
            <a:endParaRPr lang="es-CO" dirty="0"/>
          </a:p>
          <a:p>
            <a:pPr marL="457200" lvl="1" indent="0">
              <a:buNone/>
            </a:pPr>
            <a:r>
              <a:rPr lang="es-CO" sz="2000" dirty="0"/>
              <a:t>Los eventos potenciales se representan en un árbol con una rama extendida para cada resultado posible de un evento de riesgo.</a:t>
            </a:r>
          </a:p>
          <a:p>
            <a:pPr marL="457200" lvl="1" indent="0">
              <a:buNone/>
            </a:pPr>
            <a:r>
              <a:rPr lang="es-CO" sz="2000" dirty="0"/>
              <a:t>La probabilidad de cada posible resultado se indica en la rama correspondiente y luego se multiplica por su impacto evaluado para obtener un valor esperado para cada resultado</a:t>
            </a:r>
            <a:endParaRPr lang="fr-FR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7" y="3635375"/>
            <a:ext cx="5635625" cy="28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79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Pareto </a:t>
            </a:r>
            <a:r>
              <a:rPr lang="es-CO" dirty="0" err="1"/>
              <a:t>Analysis</a:t>
            </a:r>
            <a:endParaRPr lang="es-CO" dirty="0"/>
          </a:p>
          <a:p>
            <a:pPr marL="457200" lvl="1" indent="0">
              <a:buNone/>
            </a:pPr>
            <a:r>
              <a:rPr lang="es-CO" dirty="0"/>
              <a:t>Implica la clasificación de la magnitud de los riesgos lo que ayuda al TS a identificar los riesgos en el orden de su impacto potencial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74987"/>
            <a:ext cx="6362700" cy="3552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08900" y="3074987"/>
            <a:ext cx="36449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i="1" dirty="0"/>
              <a:t>La relación 80/20 ha sido encontrada en distintos campos. Por ejemplo, el 80% de los problemas de una organización son debidos a un 20% de las causas posibles. </a:t>
            </a:r>
          </a:p>
          <a:p>
            <a:r>
              <a:rPr lang="es-CO" i="1" dirty="0"/>
              <a:t>El 80% de los defectos de un producto se debe al 20% de causas potenciales, Evidentemente, la relación no debe ser exactamente 80/20, pero sí se puede aventurar que unas pocas causas son responsables de la mayor parte de los problemas.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195095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err="1"/>
              <a:t>Probability</a:t>
            </a:r>
            <a:r>
              <a:rPr lang="es-CO" dirty="0"/>
              <a:t> </a:t>
            </a:r>
            <a:r>
              <a:rPr lang="es-CO" dirty="0" err="1"/>
              <a:t>impact</a:t>
            </a:r>
            <a:r>
              <a:rPr lang="es-CO" dirty="0"/>
              <a:t> </a:t>
            </a:r>
            <a:r>
              <a:rPr lang="es-CO" dirty="0" err="1"/>
              <a:t>grid</a:t>
            </a:r>
            <a:endParaRPr lang="es-CO" dirty="0"/>
          </a:p>
          <a:p>
            <a:pPr marL="457200" lvl="1" indent="0">
              <a:buNone/>
            </a:pPr>
            <a:r>
              <a:rPr lang="es-CO" dirty="0"/>
              <a:t>Cada riesgo se valora por su probabilidad de ocurrencia y de su impacto potencial sobre los objetivos del proyecto. </a:t>
            </a:r>
          </a:p>
          <a:p>
            <a:pPr marL="457200" lvl="1" indent="0">
              <a:buNone/>
            </a:pPr>
            <a:r>
              <a:rPr lang="es-CO" dirty="0"/>
              <a:t>Los dos valores se multiplican luego para derivar una puntuación de gravedad de riesgo (o valor de PI) que pueden ser usados para priorizar riesgos.</a:t>
            </a:r>
          </a:p>
          <a:p>
            <a:pPr marL="457200" lvl="1" indent="0">
              <a:buNone/>
            </a:pPr>
            <a:endParaRPr lang="es-CO" dirty="0"/>
          </a:p>
          <a:p>
            <a:pPr marL="457200" lvl="1" indent="0">
              <a:buNone/>
            </a:pPr>
            <a:r>
              <a:rPr lang="es-CO" dirty="0"/>
              <a:t>Ejemplo: la puntuación de la gravedad del riesgo para un riesgo con una probabilidad del 50% y una calificación de impacto de 0,6 se calcularía de la siguiente manera:</a:t>
            </a:r>
          </a:p>
          <a:p>
            <a:pPr marL="457200" lvl="1" indent="0">
              <a:buNone/>
            </a:pPr>
            <a:endParaRPr lang="es-CO" dirty="0"/>
          </a:p>
          <a:p>
            <a:pPr marL="457200" lvl="1" indent="0">
              <a:buNone/>
            </a:pPr>
            <a:r>
              <a:rPr lang="es-CO" dirty="0"/>
              <a:t>	0,5(probabilidad ocurrencia) x 0,6(Impacto) = 0,3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8969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Matriz de probabilidad e impacto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0" y="1839119"/>
            <a:ext cx="64770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68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err="1"/>
              <a:t>Expected</a:t>
            </a:r>
            <a:r>
              <a:rPr lang="es-CO" dirty="0"/>
              <a:t> </a:t>
            </a:r>
            <a:r>
              <a:rPr lang="es-CO" dirty="0" err="1"/>
              <a:t>Monetary</a:t>
            </a:r>
            <a:r>
              <a:rPr lang="es-CO" dirty="0"/>
              <a:t> </a:t>
            </a:r>
            <a:r>
              <a:rPr lang="es-CO" dirty="0" err="1"/>
              <a:t>Value</a:t>
            </a:r>
            <a:r>
              <a:rPr lang="es-CO" dirty="0"/>
              <a:t> (EMV)</a:t>
            </a:r>
          </a:p>
          <a:p>
            <a:pPr marL="457200" lvl="1" indent="0">
              <a:buNone/>
            </a:pPr>
            <a:r>
              <a:rPr lang="es-CO" dirty="0"/>
              <a:t>El valor monetario de los riesgos se basa en su </a:t>
            </a:r>
            <a:r>
              <a:rPr lang="es-CO" dirty="0" err="1"/>
              <a:t>Expected</a:t>
            </a:r>
            <a:r>
              <a:rPr lang="es-CO" dirty="0"/>
              <a:t> </a:t>
            </a:r>
            <a:r>
              <a:rPr lang="es-CO" dirty="0" err="1"/>
              <a:t>Monetary</a:t>
            </a:r>
            <a:r>
              <a:rPr lang="es-CO" dirty="0"/>
              <a:t> </a:t>
            </a:r>
            <a:r>
              <a:rPr lang="es-CO" dirty="0" err="1"/>
              <a:t>Value</a:t>
            </a:r>
            <a:r>
              <a:rPr lang="es-CO" dirty="0"/>
              <a:t> (EMV). EMV se calcula multiplicando el impacto monetario por la probabilidad del riesgo, según estima el cliente</a:t>
            </a:r>
          </a:p>
          <a:p>
            <a:pPr marL="457200" lvl="1" indent="0">
              <a:buNone/>
            </a:pPr>
            <a:endParaRPr lang="es-CO" dirty="0"/>
          </a:p>
          <a:p>
            <a:pPr marL="457200" lvl="1" indent="0">
              <a:buNone/>
            </a:pPr>
            <a:r>
              <a:rPr lang="es-CO" dirty="0"/>
              <a:t>	</a:t>
            </a:r>
            <a:r>
              <a:rPr lang="es-CO" sz="2000" i="1" dirty="0" err="1"/>
              <a:t>Expected</a:t>
            </a:r>
            <a:r>
              <a:rPr lang="es-CO" sz="2000" i="1" dirty="0"/>
              <a:t> </a:t>
            </a:r>
            <a:r>
              <a:rPr lang="es-CO" sz="2000" i="1" dirty="0" err="1"/>
              <a:t>Monetary</a:t>
            </a:r>
            <a:r>
              <a:rPr lang="es-CO" sz="2000" i="1" dirty="0"/>
              <a:t> </a:t>
            </a:r>
            <a:r>
              <a:rPr lang="es-CO" sz="2000" i="1" dirty="0" err="1"/>
              <a:t>Value</a:t>
            </a:r>
            <a:r>
              <a:rPr lang="es-CO" sz="2000" i="1" dirty="0"/>
              <a:t> = Impacto del Riesgo ($) x Probabilidad de riesgo(%)</a:t>
            </a:r>
          </a:p>
          <a:p>
            <a:pPr marL="457200" lvl="1" indent="0">
              <a:buNone/>
            </a:pPr>
            <a:endParaRPr lang="es-CO" sz="2000" dirty="0"/>
          </a:p>
          <a:p>
            <a:pPr marL="457200" lvl="1" indent="0">
              <a:buNone/>
            </a:pPr>
            <a:r>
              <a:rPr lang="es-CO" sz="2000" i="1" dirty="0"/>
              <a:t>Ejemplo: un riesgo con un impacto negativo de $1.000 y una probabilidad de 50% de que si se produce daría lugar a un EMV de la siguiente manera:</a:t>
            </a:r>
          </a:p>
          <a:p>
            <a:pPr marL="457200" lvl="1" indent="0">
              <a:buNone/>
            </a:pPr>
            <a:endParaRPr lang="es-CO" sz="2000" i="1" dirty="0"/>
          </a:p>
          <a:p>
            <a:pPr marL="457200" lvl="1" indent="0">
              <a:buNone/>
            </a:pPr>
            <a:r>
              <a:rPr lang="es-CO" sz="2000" i="1" dirty="0"/>
              <a:t>		EMV = $1.000 x 0,5% = $500</a:t>
            </a:r>
            <a:endParaRPr lang="fr-FR" sz="2000" i="1" dirty="0"/>
          </a:p>
        </p:txBody>
      </p:sp>
    </p:spTree>
    <p:extLst>
      <p:ext uri="{BB962C8B-B14F-4D97-AF65-F5344CB8AC3E}">
        <p14:creationId xmlns:p14="http://schemas.microsoft.com/office/powerpoint/2010/main" val="2479546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7.4.3 </a:t>
            </a:r>
            <a:r>
              <a:rPr lang="es-CO" dirty="0" err="1"/>
              <a:t>Risk</a:t>
            </a:r>
            <a:r>
              <a:rPr lang="es-CO" dirty="0"/>
              <a:t> </a:t>
            </a:r>
            <a:r>
              <a:rPr lang="es-CO" dirty="0" err="1"/>
              <a:t>prioritization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CO" dirty="0"/>
              <a:t>Los riesgos se tienen en cuenta al crear un </a:t>
            </a:r>
            <a:r>
              <a:rPr lang="es-CO" dirty="0" err="1"/>
              <a:t>Prioritized</a:t>
            </a:r>
            <a:r>
              <a:rPr lang="es-CO" dirty="0"/>
              <a:t> </a:t>
            </a:r>
            <a:r>
              <a:rPr lang="es-CO" dirty="0" err="1"/>
              <a:t>Product</a:t>
            </a:r>
            <a:r>
              <a:rPr lang="es-CO" dirty="0"/>
              <a:t> </a:t>
            </a:r>
            <a:r>
              <a:rPr lang="es-CO" dirty="0" err="1"/>
              <a:t>Backlog</a:t>
            </a:r>
            <a:r>
              <a:rPr lang="es-CO" dirty="0"/>
              <a:t> durante el proceso de creación de la lista priorizada de pendientes del producto, o cuando se actualiza esta.</a:t>
            </a:r>
          </a:p>
          <a:p>
            <a:pPr marL="0" indent="0">
              <a:buNone/>
            </a:pPr>
            <a:r>
              <a:rPr lang="es-CO" dirty="0"/>
              <a:t>Pasos para la actualización de </a:t>
            </a:r>
            <a:r>
              <a:rPr lang="es-CO" dirty="0" err="1"/>
              <a:t>prioritized</a:t>
            </a:r>
            <a:r>
              <a:rPr lang="es-CO" dirty="0"/>
              <a:t> </a:t>
            </a:r>
            <a:r>
              <a:rPr lang="es-CO" dirty="0" err="1"/>
              <a:t>product</a:t>
            </a:r>
            <a:r>
              <a:rPr lang="es-CO" dirty="0"/>
              <a:t> </a:t>
            </a:r>
            <a:r>
              <a:rPr lang="es-CO" dirty="0" err="1"/>
              <a:t>backlog</a:t>
            </a:r>
            <a:r>
              <a:rPr lang="es-CO" dirty="0"/>
              <a:t> con identificación de riesgos:</a:t>
            </a:r>
          </a:p>
          <a:p>
            <a:pPr marL="0" indent="0">
              <a:buNone/>
            </a:pPr>
            <a:endParaRPr lang="es-CO" dirty="0"/>
          </a:p>
          <a:p>
            <a:pPr marL="971550" lvl="1" indent="-514350">
              <a:buFont typeface="+mj-lt"/>
              <a:buAutoNum type="arabicPeriod"/>
            </a:pPr>
            <a:r>
              <a:rPr lang="es-CO" i="1" dirty="0"/>
              <a:t>Crear una lista con los Riesgos Priorizados. (Por ejemplo, los riesgos pueden ser priorizados por valor utilizando la técnica de </a:t>
            </a:r>
            <a:r>
              <a:rPr lang="es-CO" i="1" dirty="0" err="1"/>
              <a:t>Expected</a:t>
            </a:r>
            <a:r>
              <a:rPr lang="es-CO" i="1" dirty="0"/>
              <a:t> </a:t>
            </a:r>
            <a:r>
              <a:rPr lang="es-CO" i="1" dirty="0" err="1"/>
              <a:t>Monetary</a:t>
            </a:r>
            <a:r>
              <a:rPr lang="es-CO" i="1" dirty="0"/>
              <a:t> </a:t>
            </a:r>
            <a:r>
              <a:rPr lang="es-CO" i="1" dirty="0" err="1"/>
              <a:t>Value</a:t>
            </a:r>
            <a:r>
              <a:rPr lang="es-CO" i="1" dirty="0"/>
              <a:t>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CO" i="1" dirty="0"/>
              <a:t>Seleccione los riesgos identificados que pueden ser mitigados; y para el cual el equipo decide tomar medidas especificas de riesgo durante el Sprint para mitigar tales riesgos.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CO" i="1" dirty="0"/>
              <a:t>Crear una lista de User </a:t>
            </a:r>
            <a:r>
              <a:rPr lang="es-CO" i="1" dirty="0" err="1"/>
              <a:t>Stories</a:t>
            </a:r>
            <a:r>
              <a:rPr lang="es-CO" i="1" dirty="0"/>
              <a:t> en el </a:t>
            </a:r>
            <a:r>
              <a:rPr lang="es-CO" i="1" dirty="0" err="1"/>
              <a:t>Prioritized</a:t>
            </a:r>
            <a:r>
              <a:rPr lang="es-CO" i="1" dirty="0"/>
              <a:t> </a:t>
            </a:r>
            <a:r>
              <a:rPr lang="es-CO" i="1" dirty="0" err="1"/>
              <a:t>Product</a:t>
            </a:r>
            <a:r>
              <a:rPr lang="es-CO" i="1" dirty="0"/>
              <a:t> </a:t>
            </a:r>
            <a:r>
              <a:rPr lang="es-CO" i="1" dirty="0" err="1"/>
              <a:t>Backlog</a:t>
            </a:r>
            <a:r>
              <a:rPr lang="es-CO" i="1" dirty="0"/>
              <a:t>, que son priorizados por valor (por ejemplo, el valor de cada US se puede evaluar en función de su esperado valor de retorno(</a:t>
            </a:r>
            <a:r>
              <a:rPr lang="es-CO" i="1" dirty="0" err="1"/>
              <a:t>return</a:t>
            </a:r>
            <a:r>
              <a:rPr lang="es-CO" i="1" dirty="0"/>
              <a:t> </a:t>
            </a:r>
            <a:r>
              <a:rPr lang="es-CO" i="1" dirty="0" err="1"/>
              <a:t>on</a:t>
            </a:r>
            <a:r>
              <a:rPr lang="es-CO" i="1" dirty="0"/>
              <a:t> </a:t>
            </a:r>
            <a:r>
              <a:rPr lang="es-CO" i="1" dirty="0" err="1"/>
              <a:t>investment</a:t>
            </a:r>
            <a:r>
              <a:rPr lang="es-CO" i="1" dirty="0"/>
              <a:t>)).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CO" i="1" dirty="0"/>
              <a:t>Combinar listas en el paso 2 y 3 y darles prioridad por el valor de llegar al </a:t>
            </a:r>
            <a:r>
              <a:rPr lang="es-CO" i="1" dirty="0" err="1"/>
              <a:t>Updated</a:t>
            </a:r>
            <a:r>
              <a:rPr lang="es-CO" i="1" dirty="0"/>
              <a:t> </a:t>
            </a:r>
            <a:r>
              <a:rPr lang="es-CO" i="1" dirty="0" err="1"/>
              <a:t>Prioritized</a:t>
            </a:r>
            <a:r>
              <a:rPr lang="es-CO" i="1" dirty="0"/>
              <a:t> </a:t>
            </a:r>
            <a:r>
              <a:rPr lang="es-CO" i="1" dirty="0" err="1"/>
              <a:t>Product</a:t>
            </a:r>
            <a:r>
              <a:rPr lang="es-CO" i="1" dirty="0"/>
              <a:t> </a:t>
            </a:r>
            <a:r>
              <a:rPr lang="es-CO" i="1" dirty="0" err="1"/>
              <a:t>Backlog</a:t>
            </a:r>
            <a:r>
              <a:rPr lang="es-CO" i="1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5479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1995" y="1825625"/>
            <a:ext cx="71680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84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7.4.4 </a:t>
            </a:r>
            <a:r>
              <a:rPr lang="es-CO" dirty="0" err="1"/>
              <a:t>Risk</a:t>
            </a:r>
            <a:r>
              <a:rPr lang="es-CO" dirty="0"/>
              <a:t> </a:t>
            </a:r>
            <a:r>
              <a:rPr lang="es-CO" dirty="0" err="1"/>
              <a:t>Mitigation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CO" dirty="0"/>
              <a:t>La respuesta a cada riesgo dependerá de la probabilidad y el impacto del riesgo. Sin embargo con la naturaleza iterativa de Scrum, con sus ciclos de tiempo y retroalimentación rápida, permite que las fallas se detecten de forma temprana, por lo tanto, hablando en términos prácticos, </a:t>
            </a:r>
            <a:r>
              <a:rPr lang="es-CO" i="1" dirty="0"/>
              <a:t>tiene una función de mitigación natural</a:t>
            </a:r>
            <a:r>
              <a:rPr lang="es-CO" dirty="0"/>
              <a:t> construida dentro del sistema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/>
              <a:t>La responsabilidad del riesgo es claramente del PO para la gestión de Riesgos en relación con los aspectos del negocio, y también del ST por implementar respuestas de los riesgos durante el transcurso de un Sprint.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2584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7.4.5 </a:t>
            </a:r>
            <a:r>
              <a:rPr lang="es-CO" dirty="0" err="1"/>
              <a:t>Risk</a:t>
            </a:r>
            <a:r>
              <a:rPr lang="es-CO" dirty="0"/>
              <a:t> </a:t>
            </a:r>
            <a:r>
              <a:rPr lang="es-CO" dirty="0" err="1"/>
              <a:t>Communication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La información proporcionada a los socios relacionada con el riesgo debe incluir el </a:t>
            </a:r>
            <a:r>
              <a:rPr lang="es-CO" i="1" dirty="0"/>
              <a:t>impacto potencial y los planes para hacerle frente a cada riesgo.</a:t>
            </a:r>
          </a:p>
          <a:p>
            <a:r>
              <a:rPr lang="es-CO" dirty="0"/>
              <a:t>El ST también puede discutir riesgos específicos relacionados con sus tareas con el SM durante el </a:t>
            </a:r>
            <a:r>
              <a:rPr lang="es-CO" dirty="0" err="1"/>
              <a:t>Daily</a:t>
            </a:r>
            <a:r>
              <a:rPr lang="es-CO" dirty="0"/>
              <a:t> </a:t>
            </a:r>
            <a:r>
              <a:rPr lang="es-CO" dirty="0" err="1"/>
              <a:t>Standup</a:t>
            </a:r>
            <a:r>
              <a:rPr lang="es-CO" dirty="0"/>
              <a:t> Meeting.</a:t>
            </a:r>
          </a:p>
          <a:p>
            <a:r>
              <a:rPr lang="es-CO" b="1" i="1" dirty="0"/>
              <a:t>Una herramienta importante que puede ser utilizada para comunicar información relacionada con riesgos es la </a:t>
            </a:r>
            <a:r>
              <a:rPr lang="es-CO" b="1" i="1" dirty="0" err="1"/>
              <a:t>Risk</a:t>
            </a:r>
            <a:r>
              <a:rPr lang="es-CO" b="1" i="1" dirty="0"/>
              <a:t> </a:t>
            </a:r>
            <a:r>
              <a:rPr lang="es-CO" b="1" i="1" dirty="0" err="1"/>
              <a:t>Burndown</a:t>
            </a:r>
            <a:r>
              <a:rPr lang="es-CO" b="1" i="1" dirty="0"/>
              <a:t> Chart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2590044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Un </a:t>
            </a:r>
            <a:r>
              <a:rPr lang="es-CO" dirty="0" smtClean="0"/>
              <a:t>proyecto </a:t>
            </a:r>
            <a:r>
              <a:rPr lang="es-CO" dirty="0"/>
              <a:t>Scrum implica un esfuerzo de colaboración para crear un nuevo </a:t>
            </a:r>
            <a:r>
              <a:rPr lang="es-CO" dirty="0" smtClean="0"/>
              <a:t>producto, servicio </a:t>
            </a:r>
            <a:r>
              <a:rPr lang="es-CO" dirty="0"/>
              <a:t>o cualquier otro resultado como se define en el Declaración de la Visión del Proyecto</a:t>
            </a:r>
            <a:r>
              <a:rPr lang="es-CO" dirty="0" smtClean="0"/>
              <a:t>.</a:t>
            </a:r>
          </a:p>
          <a:p>
            <a:r>
              <a:rPr lang="es-CO" dirty="0" smtClean="0"/>
              <a:t> </a:t>
            </a:r>
            <a:r>
              <a:rPr lang="es-CO" dirty="0"/>
              <a:t>Los </a:t>
            </a:r>
            <a:r>
              <a:rPr lang="es-CO" dirty="0" smtClean="0"/>
              <a:t>proyectos se </a:t>
            </a:r>
            <a:r>
              <a:rPr lang="es-CO" dirty="0"/>
              <a:t>ven afectados por las limitaciones de </a:t>
            </a:r>
            <a:r>
              <a:rPr lang="es-CO" b="1" dirty="0"/>
              <a:t>tiempo, costo, alcance, calidad, recursos, capacidades </a:t>
            </a:r>
            <a:r>
              <a:rPr lang="es-CO" b="1" dirty="0" smtClean="0"/>
              <a:t>organizativas</a:t>
            </a:r>
            <a:r>
              <a:rPr lang="es-CO" dirty="0" smtClean="0"/>
              <a:t> </a:t>
            </a:r>
            <a:r>
              <a:rPr lang="es-CO" dirty="0"/>
              <a:t>y otras limitaciones que los hacen difíciles de planificar, ejecutar, administrar y finalmente tener éxito</a:t>
            </a:r>
            <a:r>
              <a:rPr lang="es-CO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7492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Risk</a:t>
            </a:r>
            <a:r>
              <a:rPr lang="es-CO" dirty="0"/>
              <a:t> </a:t>
            </a:r>
            <a:r>
              <a:rPr lang="es-CO" dirty="0" err="1"/>
              <a:t>Burndown</a:t>
            </a:r>
            <a:r>
              <a:rPr lang="es-CO" dirty="0"/>
              <a:t> Chart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751806"/>
            <a:ext cx="4927600" cy="29725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1799430"/>
            <a:ext cx="4965700" cy="36367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5003800"/>
            <a:ext cx="4927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Lista de riesgos, con probabilidad e impacto. Recomendación tomar el top 10 de los riegos identificados.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6059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7.5 Reducción del Riesgo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CO" dirty="0"/>
              <a:t>Scrum minimiza inherentemente el riesgo. Las siguientes practicas facilitan la gestión efectiva del riego: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dirty="0"/>
              <a:t>La flexibilidad reduce el riesgo relacionado con el medio ambiente del negocio.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dirty="0"/>
              <a:t>La retroalimentación regular reduce el riesgo relacionado con las expectativas.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dirty="0"/>
              <a:t>La propiedad del equipo reduce la estimación de riesgo (ST hace estimaciones y se hace responsable de los elementos del Sprint </a:t>
            </a:r>
            <a:r>
              <a:rPr lang="es-CO" dirty="0" err="1"/>
              <a:t>Backlog</a:t>
            </a:r>
            <a:r>
              <a:rPr lang="es-CO" dirty="0"/>
              <a:t>, lo que conduce a la estimación mas precisa y la entrega oportuna)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dirty="0"/>
              <a:t>La transparencia reduce el riesgo de no detectar (asegura que los riesgos se detecten y comuniquen temprano)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O" dirty="0"/>
              <a:t>Desarrollo iterativo reduce el riesgo de inversión (La entrega continua de valor a lo largo del ciclo de vida, como entregables potencialmente listos para entrega, reducen el riesgo de la inversión para el cliente).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74837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Responsabilidades del Riesgo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6193" y="2093118"/>
            <a:ext cx="7059613" cy="399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266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Conclusiones acerca del riesgo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Los riesgos son:</a:t>
            </a:r>
          </a:p>
          <a:p>
            <a:pPr lvl="1"/>
            <a:r>
              <a:rPr lang="es-CO" dirty="0"/>
              <a:t>Identificados</a:t>
            </a:r>
          </a:p>
          <a:p>
            <a:pPr lvl="1"/>
            <a:r>
              <a:rPr lang="es-CO" dirty="0"/>
              <a:t>Evaluados</a:t>
            </a:r>
          </a:p>
          <a:p>
            <a:pPr lvl="1"/>
            <a:r>
              <a:rPr lang="es-CO" dirty="0"/>
              <a:t>Planificados</a:t>
            </a:r>
          </a:p>
          <a:p>
            <a:pPr lvl="1"/>
            <a:r>
              <a:rPr lang="es-CO" dirty="0"/>
              <a:t>Comunicados continuamente</a:t>
            </a:r>
          </a:p>
          <a:p>
            <a:r>
              <a:rPr lang="es-CO" dirty="0"/>
              <a:t>En Scrum cualquier miembro del ST idéntica los </a:t>
            </a:r>
            <a:r>
              <a:rPr lang="es-CO" dirty="0" err="1"/>
              <a:t>reisgos</a:t>
            </a:r>
            <a:r>
              <a:rPr lang="es-CO" dirty="0"/>
              <a:t> y el PO puede actualizar los riesgos identificados en el </a:t>
            </a:r>
            <a:r>
              <a:rPr lang="es-CO" i="1" dirty="0" err="1"/>
              <a:t>Risk</a:t>
            </a:r>
            <a:r>
              <a:rPr lang="es-CO" i="1" dirty="0"/>
              <a:t> </a:t>
            </a:r>
            <a:r>
              <a:rPr lang="es-CO" i="1" dirty="0" err="1"/>
              <a:t>Adjusted</a:t>
            </a:r>
            <a:r>
              <a:rPr lang="es-CO" i="1" dirty="0"/>
              <a:t> </a:t>
            </a:r>
            <a:r>
              <a:rPr lang="es-CO" i="1" dirty="0" err="1"/>
              <a:t>Prioritized</a:t>
            </a:r>
            <a:r>
              <a:rPr lang="es-CO" i="1" dirty="0"/>
              <a:t> </a:t>
            </a:r>
            <a:r>
              <a:rPr lang="es-CO" i="1" dirty="0" err="1"/>
              <a:t>Product</a:t>
            </a:r>
            <a:r>
              <a:rPr lang="es-CO" i="1" dirty="0"/>
              <a:t> </a:t>
            </a:r>
            <a:r>
              <a:rPr lang="es-CO" i="1" dirty="0" err="1"/>
              <a:t>Backlog</a:t>
            </a:r>
            <a:r>
              <a:rPr lang="es-CO" dirty="0"/>
              <a:t>.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4880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8.1.2.4 Análisis GAP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Se usa para comparar el estado actual con el estado deseado.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2543969"/>
            <a:ext cx="50863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856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8.1.3.2 Reunión de las visión del proyecto *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Resultado clave del proceso crear la </a:t>
            </a:r>
            <a:r>
              <a:rPr lang="es-CO" i="1" dirty="0"/>
              <a:t>visión del proyecto</a:t>
            </a:r>
            <a:r>
              <a:rPr lang="es-CO" dirty="0"/>
              <a:t> es una </a:t>
            </a:r>
            <a:r>
              <a:rPr lang="es-CO" u="sng" dirty="0" err="1"/>
              <a:t>Vision</a:t>
            </a:r>
            <a:r>
              <a:rPr lang="es-CO" u="sng" dirty="0"/>
              <a:t> de proyecto bien estructurado</a:t>
            </a:r>
            <a:r>
              <a:rPr lang="es-CO" dirty="0"/>
              <a:t>.</a:t>
            </a:r>
          </a:p>
          <a:p>
            <a:endParaRPr lang="es-CO" dirty="0"/>
          </a:p>
          <a:p>
            <a:pPr lvl="1"/>
            <a:r>
              <a:rPr lang="es-CO" i="1" dirty="0"/>
              <a:t>Visión del proyecto explica la necesidad del negocio</a:t>
            </a:r>
          </a:p>
          <a:p>
            <a:pPr lvl="1"/>
            <a:r>
              <a:rPr lang="es-CO" i="1" dirty="0"/>
              <a:t>Que es lo que el proyecto tiene como objetivo satisfacer, en lugar de cómo se va a satisfacer la necesidad.</a:t>
            </a:r>
          </a:p>
          <a:p>
            <a:pPr lvl="1"/>
            <a:endParaRPr lang="fr-FR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4424363"/>
            <a:ext cx="7239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63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600" dirty="0"/>
              <a:t>8.1.3.3 Acta de constitución del proyecto (</a:t>
            </a:r>
            <a:r>
              <a:rPr lang="es-CO" sz="3600" i="1" dirty="0"/>
              <a:t>Project </a:t>
            </a:r>
            <a:r>
              <a:rPr lang="es-CO" sz="3600" i="1" dirty="0" err="1"/>
              <a:t>charter</a:t>
            </a:r>
            <a:r>
              <a:rPr lang="es-CO" sz="3600" dirty="0"/>
              <a:t>)</a:t>
            </a:r>
            <a:endParaRPr lang="fr-FR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Es una declaración oficial de los objetivos y resultados deseados del proyecto</a:t>
            </a:r>
          </a:p>
          <a:p>
            <a:r>
              <a:rPr lang="es-CO" dirty="0"/>
              <a:t>En algunas organizaciones es el documento que oficialmente y formalmente autoriza el proyecto para comenzar.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8172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000" dirty="0"/>
              <a:t>8.2.1.10 Matriz organizacional de Recursos</a:t>
            </a:r>
            <a:endParaRPr lang="fr-FR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466" y="1825625"/>
            <a:ext cx="7451067" cy="4351338"/>
          </a:xfrm>
        </p:spPr>
      </p:pic>
    </p:spTree>
    <p:extLst>
      <p:ext uri="{BB962C8B-B14F-4D97-AF65-F5344CB8AC3E}">
        <p14:creationId xmlns:p14="http://schemas.microsoft.com/office/powerpoint/2010/main" val="24270064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8.2.1.11 Matriz de habilidades/destrezas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3382108" cy="4351338"/>
          </a:xfrm>
        </p:spPr>
        <p:txBody>
          <a:bodyPr/>
          <a:lstStyle/>
          <a:p>
            <a:r>
              <a:rPr lang="es-CO" dirty="0"/>
              <a:t>Se utiliza para evaluar las carencias de habilidades y los requisitos de formación para los miembros del equipo.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690688"/>
            <a:ext cx="6096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914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8.4.2.4 Entrevistas con usuarios o clientes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El incorporar a los socios, incluyendo al patrocinador, usuarios y los clientes del producto es importante para ganar el contexto y la visión necesaria para desarrollar </a:t>
            </a:r>
            <a:r>
              <a:rPr lang="es-CO" dirty="0" err="1"/>
              <a:t>Epicas</a:t>
            </a:r>
            <a:r>
              <a:rPr lang="es-CO" dirty="0"/>
              <a:t>.</a:t>
            </a:r>
          </a:p>
          <a:p>
            <a:r>
              <a:rPr lang="es-CO" dirty="0"/>
              <a:t>Las entrevistas ayudan a:</a:t>
            </a:r>
          </a:p>
          <a:p>
            <a:pPr lvl="1"/>
            <a:r>
              <a:rPr lang="es-CO" dirty="0"/>
              <a:t>Identificar y entender las necesidades y expectativas del </a:t>
            </a:r>
            <a:r>
              <a:rPr lang="es-CO" dirty="0" err="1"/>
              <a:t>stakeholder</a:t>
            </a:r>
            <a:endParaRPr lang="es-CO" dirty="0"/>
          </a:p>
          <a:p>
            <a:pPr lvl="1"/>
            <a:r>
              <a:rPr lang="es-CO" dirty="0"/>
              <a:t>Reunir opiniones y hechos</a:t>
            </a:r>
          </a:p>
          <a:p>
            <a:pPr lvl="1"/>
            <a:r>
              <a:rPr lang="es-CO" dirty="0"/>
              <a:t>Comprender la perspectiva del </a:t>
            </a:r>
            <a:r>
              <a:rPr lang="es-CO" dirty="0" err="1"/>
              <a:t>stakeholder</a:t>
            </a:r>
            <a:r>
              <a:rPr lang="es-CO" dirty="0"/>
              <a:t> sobre el producto final</a:t>
            </a:r>
          </a:p>
          <a:p>
            <a:pPr lvl="1"/>
            <a:r>
              <a:rPr lang="es-CO" dirty="0"/>
              <a:t>Recopilar la retroalimentación sobre el producto iterado o parcialmente desarrollado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5473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6" y="365125"/>
            <a:ext cx="10928395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040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Técnicas de Identificación de Riesgos	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Repasar las lecciones aprendidas de Retrospectiva de Sprint o de procesos de retrospectiva del proyecto</a:t>
            </a:r>
          </a:p>
          <a:p>
            <a:r>
              <a:rPr lang="es-CO" dirty="0" err="1"/>
              <a:t>Checklis</a:t>
            </a:r>
            <a:r>
              <a:rPr lang="es-CO" dirty="0"/>
              <a:t> de riesgos</a:t>
            </a:r>
          </a:p>
          <a:p>
            <a:r>
              <a:rPr lang="es-CO" dirty="0"/>
              <a:t>Lista de avisos de riesgos (</a:t>
            </a:r>
            <a:r>
              <a:rPr lang="es-CO" i="1" dirty="0" err="1"/>
              <a:t>risk</a:t>
            </a:r>
            <a:r>
              <a:rPr lang="es-CO" i="1" dirty="0"/>
              <a:t> </a:t>
            </a:r>
            <a:r>
              <a:rPr lang="es-CO" i="1" dirty="0" err="1"/>
              <a:t>prompt</a:t>
            </a:r>
            <a:r>
              <a:rPr lang="es-CO" i="1" dirty="0"/>
              <a:t> </a:t>
            </a:r>
            <a:r>
              <a:rPr lang="es-CO" i="1" dirty="0" err="1"/>
              <a:t>lists</a:t>
            </a:r>
            <a:r>
              <a:rPr lang="es-CO" i="1" dirty="0"/>
              <a:t>)</a:t>
            </a:r>
            <a:endParaRPr lang="es-CO" dirty="0"/>
          </a:p>
          <a:p>
            <a:r>
              <a:rPr lang="es-CO" dirty="0" err="1"/>
              <a:t>Brainstorming</a:t>
            </a:r>
            <a:r>
              <a:rPr lang="es-CO" dirty="0"/>
              <a:t> (reunión creativa)</a:t>
            </a:r>
          </a:p>
          <a:p>
            <a:r>
              <a:rPr lang="es-CO" dirty="0"/>
              <a:t>Estructura de desglose de riesgos (</a:t>
            </a:r>
            <a:r>
              <a:rPr lang="es-CO" i="1" dirty="0" err="1"/>
              <a:t>risk</a:t>
            </a:r>
            <a:r>
              <a:rPr lang="es-CO" i="1" dirty="0"/>
              <a:t> </a:t>
            </a:r>
            <a:r>
              <a:rPr lang="es-CO" i="1" dirty="0" err="1"/>
              <a:t>breakdown</a:t>
            </a:r>
            <a:r>
              <a:rPr lang="es-CO" i="1" dirty="0"/>
              <a:t> </a:t>
            </a:r>
            <a:r>
              <a:rPr lang="es-CO" i="1" dirty="0" err="1"/>
              <a:t>structure</a:t>
            </a:r>
            <a:r>
              <a:rPr lang="es-CO" i="1" dirty="0"/>
              <a:t> </a:t>
            </a:r>
            <a:r>
              <a:rPr lang="es-CO" i="1" dirty="0" err="1"/>
              <a:t>rbs</a:t>
            </a:r>
            <a:r>
              <a:rPr lang="es-CO" i="1" dirty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26494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8.4.3.1 </a:t>
            </a:r>
            <a:r>
              <a:rPr lang="es-CO" dirty="0" err="1"/>
              <a:t>Epicas</a:t>
            </a:r>
            <a:r>
              <a:rPr lang="es-CO" dirty="0"/>
              <a:t> *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Las </a:t>
            </a:r>
            <a:r>
              <a:rPr lang="es-CO" dirty="0" err="1"/>
              <a:t>Epicas</a:t>
            </a:r>
            <a:r>
              <a:rPr lang="es-CO" dirty="0"/>
              <a:t> se describen en las etapas iniciales del proyecto, las </a:t>
            </a:r>
            <a:r>
              <a:rPr lang="es-CO" dirty="0" err="1"/>
              <a:t>Epicas</a:t>
            </a:r>
            <a:r>
              <a:rPr lang="es-CO" dirty="0"/>
              <a:t> son User </a:t>
            </a:r>
            <a:r>
              <a:rPr lang="es-CO" dirty="0" err="1"/>
              <a:t>Stories</a:t>
            </a:r>
            <a:r>
              <a:rPr lang="es-CO" dirty="0"/>
              <a:t> grandes sin refinar.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15429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8.4.3.2 Personas*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Personas son personajes ficticios altamente detallados.</a:t>
            </a:r>
          </a:p>
          <a:p>
            <a:r>
              <a:rPr lang="es-CO" dirty="0"/>
              <a:t>Representan a la mayoría de los usuarios y otros socios que puede que no utilicen directamente el producto final.</a:t>
            </a:r>
          </a:p>
          <a:p>
            <a:r>
              <a:rPr lang="es-CO" dirty="0"/>
              <a:t>Las personas se crean para identificar las necesidades de los usuarios.</a:t>
            </a:r>
          </a:p>
          <a:p>
            <a:endParaRPr lang="es-CO" dirty="0"/>
          </a:p>
          <a:p>
            <a:r>
              <a:rPr lang="es-CO" dirty="0"/>
              <a:t>Creación de una persona:</a:t>
            </a:r>
          </a:p>
          <a:p>
            <a:pPr lvl="1"/>
            <a:r>
              <a:rPr lang="es-CO" dirty="0"/>
              <a:t>Nombre ficticio (preferiblemente con foto)</a:t>
            </a:r>
          </a:p>
          <a:p>
            <a:pPr lvl="1"/>
            <a:r>
              <a:rPr lang="es-CO" dirty="0"/>
              <a:t>Edad, genero, nivel de educación, entorno, intereses y metas.</a:t>
            </a:r>
          </a:p>
          <a:p>
            <a:pPr lvl="1"/>
            <a:r>
              <a:rPr lang="es-CO" dirty="0"/>
              <a:t>Se tiene un cita que ilustra las necesidades de la persona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5601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persona para un </a:t>
            </a:r>
            <a:r>
              <a:rPr lang="es-CO"/>
              <a:t>sitio web de viajes</a:t>
            </a:r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587" y="3029744"/>
            <a:ext cx="96488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148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8.5.1.7 Requisitos de negocio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La suma de todos los conocimientos adquiridos a través de diversas herramientas como entrevistas a los clientes o usuarios, cuestionarios, sesiones JAD , análisis GAP, SWOT-FODA, ayuda a desarrollar una mejor perspectiva sobre los requisitos de negocio y ayuda en la creación del </a:t>
            </a:r>
            <a:r>
              <a:rPr lang="es-CO" dirty="0" err="1"/>
              <a:t>Prioritized</a:t>
            </a:r>
            <a:r>
              <a:rPr lang="es-CO" dirty="0"/>
              <a:t> </a:t>
            </a:r>
            <a:r>
              <a:rPr lang="es-CO" dirty="0" err="1"/>
              <a:t>Product</a:t>
            </a:r>
            <a:r>
              <a:rPr lang="es-CO" dirty="0"/>
              <a:t> </a:t>
            </a:r>
            <a:r>
              <a:rPr lang="es-CO" dirty="0" err="1"/>
              <a:t>Backlog</a:t>
            </a:r>
            <a:r>
              <a:rPr lang="es-CO" dirty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7719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b="1" dirty="0"/>
              <a:t>Valor</a:t>
            </a:r>
          </a:p>
          <a:p>
            <a:pPr marL="0" indent="0">
              <a:buNone/>
            </a:pPr>
            <a:r>
              <a:rPr lang="es-CO" dirty="0"/>
              <a:t>Es la responsabilidad del </a:t>
            </a:r>
            <a:r>
              <a:rPr lang="es-CO" dirty="0" err="1"/>
              <a:t>Product</a:t>
            </a:r>
            <a:r>
              <a:rPr lang="es-CO" dirty="0"/>
              <a:t> </a:t>
            </a:r>
            <a:r>
              <a:rPr lang="es-CO" dirty="0" err="1"/>
              <a:t>Owner</a:t>
            </a:r>
            <a:r>
              <a:rPr lang="es-CO" dirty="0"/>
              <a:t> asegurar en primer lugar la entrega de los productos que ofrezcan el mayor.</a:t>
            </a:r>
          </a:p>
          <a:p>
            <a:pPr marL="0" indent="0">
              <a:buNone/>
            </a:pPr>
            <a:r>
              <a:rPr lang="es-CO" b="1" dirty="0"/>
              <a:t>Riesgo e Incertidumbre</a:t>
            </a:r>
          </a:p>
          <a:p>
            <a:pPr marL="0" indent="0">
              <a:buNone/>
            </a:pPr>
            <a:r>
              <a:rPr lang="es-CO" dirty="0"/>
              <a:t>Cuanta más incertidumbre existe, mas riesgoso es el proyecto. Es importante que los productos de mayor riesgo en el </a:t>
            </a:r>
            <a:r>
              <a:rPr lang="es-CO" i="1" dirty="0" err="1"/>
              <a:t>Prioritized</a:t>
            </a:r>
            <a:r>
              <a:rPr lang="es-CO" i="1" dirty="0"/>
              <a:t> </a:t>
            </a:r>
            <a:r>
              <a:rPr lang="es-CO" i="1" dirty="0" err="1"/>
              <a:t>Product</a:t>
            </a:r>
            <a:r>
              <a:rPr lang="es-CO" i="1" dirty="0"/>
              <a:t> </a:t>
            </a:r>
            <a:r>
              <a:rPr lang="es-CO" i="1" dirty="0" err="1"/>
              <a:t>Backlog</a:t>
            </a:r>
            <a:r>
              <a:rPr lang="es-CO" dirty="0"/>
              <a:t> se les de mayor prioridad. </a:t>
            </a:r>
          </a:p>
          <a:p>
            <a:pPr marL="0" indent="0">
              <a:buNone/>
            </a:pPr>
            <a:r>
              <a:rPr lang="es-CO" dirty="0"/>
              <a:t>Los productos que llevan un mayor nivel de riesgo también requerirán de acciones de mitigación de riesgo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44194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8.5.3.2 Criterio de terminado*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Es un conjunto de reglas que se aplican a todas las historias de usuarios.</a:t>
            </a:r>
          </a:p>
          <a:p>
            <a:r>
              <a:rPr lang="es-CO" dirty="0"/>
              <a:t>Ayuda a que el equipo se adhiera a las normas de calidad obligatorias.</a:t>
            </a:r>
          </a:p>
          <a:p>
            <a:endParaRPr lang="es-CO" dirty="0"/>
          </a:p>
          <a:p>
            <a:r>
              <a:rPr lang="es-CO" dirty="0">
                <a:solidFill>
                  <a:schemeClr val="accent2">
                    <a:lumMod val="50000"/>
                  </a:schemeClr>
                </a:solidFill>
              </a:rPr>
              <a:t>Una </a:t>
            </a:r>
            <a:r>
              <a:rPr lang="es-CO" i="1" dirty="0">
                <a:solidFill>
                  <a:schemeClr val="accent2">
                    <a:lumMod val="50000"/>
                  </a:schemeClr>
                </a:solidFill>
              </a:rPr>
              <a:t>Historia de usuario</a:t>
            </a:r>
            <a:r>
              <a:rPr lang="es-CO" dirty="0">
                <a:solidFill>
                  <a:schemeClr val="accent2">
                    <a:lumMod val="50000"/>
                  </a:schemeClr>
                </a:solidFill>
              </a:rPr>
              <a:t> se considera “done” cuando se le demuestra y se aprueba por el </a:t>
            </a:r>
            <a:r>
              <a:rPr lang="es-CO" dirty="0" err="1">
                <a:solidFill>
                  <a:schemeClr val="accent2">
                    <a:lumMod val="50000"/>
                  </a:schemeClr>
                </a:solidFill>
              </a:rPr>
              <a:t>Product</a:t>
            </a:r>
            <a:r>
              <a:rPr lang="es-CO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CO" dirty="0" err="1">
                <a:solidFill>
                  <a:schemeClr val="accent2">
                    <a:lumMod val="50000"/>
                  </a:schemeClr>
                </a:solidFill>
              </a:rPr>
              <a:t>Owner</a:t>
            </a:r>
            <a:r>
              <a:rPr lang="es-CO" dirty="0">
                <a:solidFill>
                  <a:schemeClr val="accent2">
                    <a:lumMod val="50000"/>
                  </a:schemeClr>
                </a:solidFill>
              </a:rPr>
              <a:t> que juzga sobre la base de los criterios de terminado y los </a:t>
            </a:r>
            <a:r>
              <a:rPr lang="es-CO" i="1" dirty="0">
                <a:solidFill>
                  <a:schemeClr val="accent2">
                    <a:lumMod val="50000"/>
                  </a:schemeClr>
                </a:solidFill>
              </a:rPr>
              <a:t>Criterios de aceptación de Historias de usuario.</a:t>
            </a:r>
            <a:endParaRPr lang="fr-FR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2709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1113"/>
            <a:ext cx="112776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825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8.6.3.1 </a:t>
            </a:r>
            <a:r>
              <a:rPr lang="es-CO" dirty="0" err="1"/>
              <a:t>Release</a:t>
            </a:r>
            <a:r>
              <a:rPr lang="es-CO" dirty="0"/>
              <a:t> </a:t>
            </a:r>
            <a:r>
              <a:rPr lang="es-CO" dirty="0" err="1"/>
              <a:t>Planning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458" y="2075656"/>
            <a:ext cx="7588342" cy="3575844"/>
          </a:xfrm>
        </p:spPr>
      </p:pic>
      <p:sp>
        <p:nvSpPr>
          <p:cNvPr id="5" name="TextBox 4"/>
          <p:cNvSpPr txBox="1"/>
          <p:nvPr/>
        </p:nvSpPr>
        <p:spPr>
          <a:xfrm>
            <a:off x="838200" y="1892300"/>
            <a:ext cx="26797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Los lanzamientos </a:t>
            </a:r>
            <a:r>
              <a:rPr lang="es-CO" u="sng" dirty="0"/>
              <a:t>pueden ser impulsados por la funcionalidad</a:t>
            </a:r>
            <a:r>
              <a:rPr lang="es-CO" dirty="0"/>
              <a:t> en el que el objetivo es la entrega una vez que un conjunto predeterminado de funcionalidades se ha desarrollado, o la planificación </a:t>
            </a:r>
            <a:r>
              <a:rPr lang="es-CO" u="sng" dirty="0"/>
              <a:t>puede ser impulsada por la fecha</a:t>
            </a:r>
            <a:r>
              <a:rPr lang="es-CO" dirty="0"/>
              <a:t>.</a:t>
            </a:r>
          </a:p>
          <a:p>
            <a:endParaRPr lang="es-CO" dirty="0"/>
          </a:p>
          <a:p>
            <a:r>
              <a:rPr lang="es-CO" dirty="0"/>
              <a:t>La liberación debe se hecha cuando se ofrece valor empresarial suficiente al cliente</a:t>
            </a:r>
          </a:p>
        </p:txBody>
      </p:sp>
    </p:spTree>
    <p:extLst>
      <p:ext uri="{BB962C8B-B14F-4D97-AF65-F5344CB8AC3E}">
        <p14:creationId xmlns:p14="http://schemas.microsoft.com/office/powerpoint/2010/main" val="2747383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Riesgo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CO" b="1" dirty="0" smtClean="0"/>
              <a:t>Riesgo: </a:t>
            </a:r>
            <a:r>
              <a:rPr lang="es-CO" dirty="0" smtClean="0"/>
              <a:t> Se define como un evento incierto.</a:t>
            </a:r>
          </a:p>
          <a:p>
            <a:pPr marL="0" indent="0">
              <a:buNone/>
            </a:pPr>
            <a:r>
              <a:rPr lang="es-CO" dirty="0" smtClean="0"/>
              <a:t>El proceso de gestión del riesgo debe hacerse con proactividad, y es un proceso iterativo que debería comenzar al inicio del proyecto y continuar durante todo el proyecto.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 smtClean="0"/>
              <a:t>La gestión de riesgos debe seguir unos pasos estandarizados para asegurar que los </a:t>
            </a:r>
            <a:r>
              <a:rPr lang="es-CO" i="1" dirty="0" smtClean="0"/>
              <a:t>riesgos</a:t>
            </a:r>
            <a:r>
              <a:rPr lang="es-CO" dirty="0" smtClean="0"/>
              <a:t> son identificados, evaluados y determinar un curso de acción.</a:t>
            </a:r>
          </a:p>
          <a:p>
            <a:pPr marL="0" indent="0">
              <a:buNone/>
            </a:pPr>
            <a:endParaRPr lang="es-CO" i="1" dirty="0"/>
          </a:p>
          <a:p>
            <a:pPr marL="0" indent="0">
              <a:buNone/>
            </a:pPr>
            <a:r>
              <a:rPr lang="es-CO" dirty="0" smtClean="0"/>
              <a:t>Factores principales de los riesgos son: la </a:t>
            </a:r>
            <a:r>
              <a:rPr lang="es-CO" b="1" i="1" dirty="0" smtClean="0"/>
              <a:t>probabilidad de ocurrencia </a:t>
            </a:r>
            <a:r>
              <a:rPr lang="es-CO" dirty="0" smtClean="0"/>
              <a:t>e </a:t>
            </a:r>
            <a:r>
              <a:rPr lang="es-CO" b="1" i="1" dirty="0" smtClean="0"/>
              <a:t>impacto probable en caso de que ocurra</a:t>
            </a:r>
            <a:r>
              <a:rPr lang="es-CO" dirty="0" smtClean="0"/>
              <a:t>.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393337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Problemas (</a:t>
            </a:r>
            <a:r>
              <a:rPr lang="es-CO" i="1" dirty="0" err="1" smtClean="0"/>
              <a:t>issues</a:t>
            </a:r>
            <a:r>
              <a:rPr lang="es-CO" dirty="0" smtClean="0"/>
              <a:t>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O" b="1" dirty="0" smtClean="0"/>
              <a:t>Problemas: </a:t>
            </a:r>
            <a:r>
              <a:rPr lang="es-CO" dirty="0" smtClean="0"/>
              <a:t>Son generalmente certezas que se están produciendo en el proyecto, por lo que no hay una necesidad de realizar una evaluación de la probabilidad como se haría con un riesgo.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 smtClean="0"/>
              <a:t>Riesgo: algo que podría suceder</a:t>
            </a:r>
          </a:p>
          <a:p>
            <a:pPr marL="0" indent="0">
              <a:buNone/>
            </a:pPr>
            <a:r>
              <a:rPr lang="es-CO" dirty="0" smtClean="0"/>
              <a:t>Problema: algo que esta ocurriendo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781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Principios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CO" dirty="0" smtClean="0"/>
              <a:t>Control del proceso empírico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CO" dirty="0" smtClean="0"/>
              <a:t>Las decisiones se toman sobre la base de la observación y la experimentación, más que en la planificación inicial detallada. Se basa en 3 ideas principales, transparencia, inspección y adaptación</a:t>
            </a:r>
          </a:p>
          <a:p>
            <a:pPr marL="514350" indent="-514350">
              <a:buFont typeface="+mj-lt"/>
              <a:buAutoNum type="arabicPeriod"/>
            </a:pPr>
            <a:r>
              <a:rPr lang="es-CO" dirty="0" smtClean="0"/>
              <a:t>Auto-organización</a:t>
            </a:r>
          </a:p>
          <a:p>
            <a:pPr marL="514350" indent="-514350">
              <a:buFont typeface="+mj-lt"/>
              <a:buAutoNum type="arabicPeriod"/>
            </a:pPr>
            <a:r>
              <a:rPr lang="es-CO" dirty="0" smtClean="0"/>
              <a:t>Colaboración</a:t>
            </a:r>
          </a:p>
          <a:p>
            <a:pPr marL="514350" indent="-514350">
              <a:buFont typeface="+mj-lt"/>
              <a:buAutoNum type="arabicPeriod"/>
            </a:pPr>
            <a:r>
              <a:rPr lang="es-CO" dirty="0" smtClean="0"/>
              <a:t>Priorización basada en valor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738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10139</TotalTime>
  <Words>3188</Words>
  <Application>Microsoft Office PowerPoint</Application>
  <PresentationFormat>Widescreen</PresentationFormat>
  <Paragraphs>271</Paragraphs>
  <Slides>68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Wingdings</vt:lpstr>
      <vt:lpstr>Office Theme</vt:lpstr>
      <vt:lpstr>Metodología Scrum</vt:lpstr>
      <vt:lpstr>PowerPoint Presentation</vt:lpstr>
      <vt:lpstr>PowerPoint Presentation</vt:lpstr>
      <vt:lpstr>Roles</vt:lpstr>
      <vt:lpstr>PowerPoint Presentation</vt:lpstr>
      <vt:lpstr>PowerPoint Presentation</vt:lpstr>
      <vt:lpstr>Riesgo</vt:lpstr>
      <vt:lpstr>Problemas (issues)</vt:lpstr>
      <vt:lpstr>Principios</vt:lpstr>
      <vt:lpstr>PowerPoint Presentation</vt:lpstr>
      <vt:lpstr>Procedimiento de gestión de riesgos</vt:lpstr>
      <vt:lpstr>Técnicas de identificación de riesgo</vt:lpstr>
      <vt:lpstr>PowerPoint Presentation</vt:lpstr>
      <vt:lpstr>PowerPoint Presentation</vt:lpstr>
      <vt:lpstr>PowerPoint Presentation</vt:lpstr>
      <vt:lpstr>PowerPoint Presentation</vt:lpstr>
      <vt:lpstr>1. Generación del Product Backlog</vt:lpstr>
      <vt:lpstr>2. Segundo Paso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5.4.1 Escribiendo Acceptance Criteria</vt:lpstr>
      <vt:lpstr>Actualización Prioritized produc backlog </vt:lpstr>
      <vt:lpstr>6.4.2 El logro de la flexibilidad</vt:lpstr>
      <vt:lpstr>6.4.2.2 Flexibilidad a través de Tiempo asignado</vt:lpstr>
      <vt:lpstr>7.3 Riesgos</vt:lpstr>
      <vt:lpstr>PowerPoint Presentation</vt:lpstr>
      <vt:lpstr>7.3.1 Diferencias entre Risks e Issues</vt:lpstr>
      <vt:lpstr>PowerPoint Presentation</vt:lpstr>
      <vt:lpstr>7.3.2 Risk Attitude</vt:lpstr>
      <vt:lpstr>PowerPoint Presentation</vt:lpstr>
      <vt:lpstr>7.4 Procedimiento de gestión de Riegos</vt:lpstr>
      <vt:lpstr>7.4.1 Risk Identification</vt:lpstr>
      <vt:lpstr>7.4.1.1 Tecnicas de Risk Identification </vt:lpstr>
      <vt:lpstr>7.4.2 Risk Assessment (evaluación)</vt:lpstr>
      <vt:lpstr>7.4.2.1 Tecnicas de Risk Assessment</vt:lpstr>
      <vt:lpstr>PowerPoint Presentation</vt:lpstr>
      <vt:lpstr>PowerPoint Presentation</vt:lpstr>
      <vt:lpstr>PowerPoint Presentation</vt:lpstr>
      <vt:lpstr>Matriz de probabilidad e impacto</vt:lpstr>
      <vt:lpstr>PowerPoint Presentation</vt:lpstr>
      <vt:lpstr>7.4.3 Risk prioritization</vt:lpstr>
      <vt:lpstr>PowerPoint Presentation</vt:lpstr>
      <vt:lpstr>7.4.4 Risk Mitigation</vt:lpstr>
      <vt:lpstr>7.4.5 Risk Communication</vt:lpstr>
      <vt:lpstr>Risk Burndown Chart</vt:lpstr>
      <vt:lpstr>7.5 Reducción del Riesgo</vt:lpstr>
      <vt:lpstr>Responsabilidades del Riesgo</vt:lpstr>
      <vt:lpstr>Conclusiones acerca del riesgo</vt:lpstr>
      <vt:lpstr>8.1.2.4 Análisis GAP</vt:lpstr>
      <vt:lpstr>8.1.3.2 Reunión de las visión del proyecto *</vt:lpstr>
      <vt:lpstr>8.1.3.3 Acta de constitución del proyecto (Project charter)</vt:lpstr>
      <vt:lpstr>8.2.1.10 Matriz organizacional de Recursos</vt:lpstr>
      <vt:lpstr>8.2.1.11 Matriz de habilidades/destrezas</vt:lpstr>
      <vt:lpstr>8.4.2.4 Entrevistas con usuarios o clientes</vt:lpstr>
      <vt:lpstr>Técnicas de Identificación de Riesgos </vt:lpstr>
      <vt:lpstr>8.4.3.1 Epicas *</vt:lpstr>
      <vt:lpstr>8.4.3.2 Personas*</vt:lpstr>
      <vt:lpstr>Ejemplo persona para un sitio web de viajes</vt:lpstr>
      <vt:lpstr>8.5.1.7 Requisitos de negocio</vt:lpstr>
      <vt:lpstr>PowerPoint Presentation</vt:lpstr>
      <vt:lpstr>8.5.3.2 Criterio de terminado*</vt:lpstr>
      <vt:lpstr>PowerPoint Presentation</vt:lpstr>
      <vt:lpstr>8.6.3.1 Release Planning</vt:lpstr>
    </vt:vector>
  </TitlesOfParts>
  <Company>Gemalto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261</cp:revision>
  <dcterms:created xsi:type="dcterms:W3CDTF">2017-04-05T01:33:20Z</dcterms:created>
  <dcterms:modified xsi:type="dcterms:W3CDTF">2017-08-04T00:53:11Z</dcterms:modified>
</cp:coreProperties>
</file>